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7979"/>
    <a:srgbClr val="9A0000"/>
    <a:srgbClr val="072200"/>
    <a:srgbClr val="1B7500"/>
    <a:srgbClr val="FAFF82"/>
    <a:srgbClr val="1F8500"/>
    <a:srgbClr val="0F430D"/>
    <a:srgbClr val="2BBC00"/>
    <a:srgbClr val="1457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26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EEC5-9E01-B140-B3F1-CE8C408E4192}" type="datetimeFigureOut">
              <a:rPr lang="en-US" smtClean="0"/>
              <a:t>7/3/12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9873-6C8A-D644-BEB3-5E4516521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460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EEC5-9E01-B140-B3F1-CE8C408E4192}" type="datetimeFigureOut">
              <a:rPr lang="en-US" smtClean="0"/>
              <a:t>7/3/12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9873-6C8A-D644-BEB3-5E4516521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78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EEC5-9E01-B140-B3F1-CE8C408E4192}" type="datetimeFigureOut">
              <a:rPr lang="en-US" smtClean="0"/>
              <a:t>7/3/12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9873-6C8A-D644-BEB3-5E4516521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735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EEC5-9E01-B140-B3F1-CE8C408E4192}" type="datetimeFigureOut">
              <a:rPr lang="en-US" smtClean="0"/>
              <a:t>7/3/12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9873-6C8A-D644-BEB3-5E4516521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92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EEC5-9E01-B140-B3F1-CE8C408E4192}" type="datetimeFigureOut">
              <a:rPr lang="en-US" smtClean="0"/>
              <a:t>7/3/12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9873-6C8A-D644-BEB3-5E4516521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62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EEC5-9E01-B140-B3F1-CE8C408E4192}" type="datetimeFigureOut">
              <a:rPr lang="en-US" smtClean="0"/>
              <a:t>7/3/12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9873-6C8A-D644-BEB3-5E4516521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4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EEC5-9E01-B140-B3F1-CE8C408E4192}" type="datetimeFigureOut">
              <a:rPr lang="en-US" smtClean="0"/>
              <a:t>7/3/12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9873-6C8A-D644-BEB3-5E4516521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25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EEC5-9E01-B140-B3F1-CE8C408E4192}" type="datetimeFigureOut">
              <a:rPr lang="en-US" smtClean="0"/>
              <a:t>7/3/12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9873-6C8A-D644-BEB3-5E4516521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52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EEC5-9E01-B140-B3F1-CE8C408E4192}" type="datetimeFigureOut">
              <a:rPr lang="en-US" smtClean="0"/>
              <a:t>7/3/12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9873-6C8A-D644-BEB3-5E4516521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8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EEC5-9E01-B140-B3F1-CE8C408E4192}" type="datetimeFigureOut">
              <a:rPr lang="en-US" smtClean="0"/>
              <a:t>7/3/12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9873-6C8A-D644-BEB3-5E4516521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84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EEC5-9E01-B140-B3F1-CE8C408E4192}" type="datetimeFigureOut">
              <a:rPr lang="en-US" smtClean="0"/>
              <a:t>7/3/12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69873-6C8A-D644-BEB3-5E4516521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341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72200"/>
            </a:gs>
            <a:gs pos="100000">
              <a:srgbClr val="1B7500"/>
            </a:gs>
            <a:gs pos="50000">
              <a:srgbClr val="0080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6EEC5-9E01-B140-B3F1-CE8C408E4192}" type="datetimeFigureOut">
              <a:rPr lang="en-US" smtClean="0"/>
              <a:t>7/3/12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69873-6C8A-D644-BEB3-5E4516521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1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jpeg"/><Relationship Id="rId1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6" Type="http://schemas.openxmlformats.org/officeDocument/2006/relationships/image" Target="../media/image6.jpeg"/><Relationship Id="rId7" Type="http://schemas.openxmlformats.org/officeDocument/2006/relationships/image" Target="../media/image7.png"/><Relationship Id="rId8" Type="http://schemas.openxmlformats.org/officeDocument/2006/relationships/image" Target="../media/image8.emf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.t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.t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AFF82"/>
                </a:solidFill>
              </a:rPr>
              <a:t>The Plant Ontology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http://</a:t>
            </a:r>
            <a:r>
              <a:rPr lang="en-US" dirty="0" err="1" smtClean="0">
                <a:solidFill>
                  <a:srgbClr val="FAFF82"/>
                </a:solidFill>
              </a:rPr>
              <a:t>plantontology.org</a:t>
            </a:r>
            <a:endParaRPr lang="en-US" dirty="0" smtClean="0">
              <a:solidFill>
                <a:srgbClr val="FAFF82"/>
              </a:solidFill>
            </a:endParaRPr>
          </a:p>
          <a:p>
            <a:endParaRPr lang="en-US" dirty="0" smtClean="0">
              <a:solidFill>
                <a:srgbClr val="FAFF82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To contact</a:t>
            </a:r>
            <a:r>
              <a:rPr lang="en-US" dirty="0" smtClean="0">
                <a:solidFill>
                  <a:srgbClr val="FFFFFF"/>
                </a:solidFill>
              </a:rPr>
              <a:t> the PO, use the </a:t>
            </a:r>
            <a:r>
              <a:rPr lang="en-US" dirty="0" smtClean="0">
                <a:solidFill>
                  <a:srgbClr val="FAFF82"/>
                </a:solidFill>
              </a:rPr>
              <a:t>feedback</a:t>
            </a:r>
            <a:r>
              <a:rPr lang="en-US" dirty="0" smtClean="0">
                <a:solidFill>
                  <a:srgbClr val="FFFFFF"/>
                </a:solidFill>
              </a:rPr>
              <a:t> button in the upper right corner of this page.</a:t>
            </a:r>
            <a:endParaRPr lang="en-US" dirty="0" smtClean="0">
              <a:solidFill>
                <a:srgbClr val="FFFFFF"/>
              </a:solidFill>
            </a:endParaRPr>
          </a:p>
        </p:txBody>
      </p: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477" y="321289"/>
            <a:ext cx="1840539" cy="16064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321289"/>
            <a:ext cx="1596829" cy="16064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6251" y="1945759"/>
            <a:ext cx="1904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Award #: 0822201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922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AFF82"/>
                </a:solidFill>
              </a:rPr>
              <a:t>Introduction to the Plant Ontology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4742"/>
            <a:ext cx="8229600" cy="435142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9CDE5"/>
                </a:solidFill>
              </a:rPr>
              <a:t>What are the project goals and objectives?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9CDE5"/>
                </a:solidFill>
              </a:rPr>
              <a:t>Who are the participating groups?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9CDE5"/>
                </a:solidFill>
              </a:rPr>
              <a:t>Why do we need the Plant Ontology?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9CDE5"/>
                </a:solidFill>
              </a:rPr>
              <a:t>What can it be used for?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9CDE5"/>
                </a:solidFill>
              </a:rPr>
              <a:t>Where is it available?</a:t>
            </a:r>
            <a:endParaRPr lang="en-US" dirty="0">
              <a:solidFill>
                <a:srgbClr val="B9CDE5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56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AFF82"/>
                </a:solidFill>
              </a:rPr>
              <a:t>Project Objectives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4742"/>
            <a:ext cx="8229600" cy="488054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AFF82"/>
                </a:solidFill>
              </a:rPr>
              <a:t>Develop structured, controlled vocabularies to describe plant anatomy, morphology, and developmental stages for all green plants.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B9CDE5"/>
                </a:solidFill>
              </a:rPr>
              <a:t>Promote the use of these vocabularies to describe gene expression and phenotype information in plant databases and in the literature. 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AFF82"/>
                </a:solidFill>
              </a:rPr>
              <a:t>Develop an infrastructure for plant comparative genomics and gene discovery, to help reveal similarities and differences in functional and phenotypic </a:t>
            </a:r>
            <a:r>
              <a:rPr lang="en-US" dirty="0" err="1" smtClean="0">
                <a:solidFill>
                  <a:srgbClr val="FAFF82"/>
                </a:solidFill>
              </a:rPr>
              <a:t>orthologs</a:t>
            </a:r>
            <a:r>
              <a:rPr lang="en-US" dirty="0" smtClean="0">
                <a:solidFill>
                  <a:srgbClr val="FAFF82"/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B9CDE5"/>
                </a:solidFill>
              </a:rPr>
              <a:t>Provide training to the plant science community in ontology methods and standards.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AFF82"/>
                </a:solidFill>
              </a:rPr>
              <a:t>Involve plant researchers and breeders in development and application of ontologies.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 smtClean="0">
              <a:solidFill>
                <a:srgbClr val="FAFF82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97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67541"/>
            <a:ext cx="9007768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AFF82"/>
                </a:solidFill>
              </a:rPr>
              <a:t>The </a:t>
            </a:r>
            <a:r>
              <a:rPr lang="en-US" sz="3600" b="1" dirty="0" smtClean="0">
                <a:solidFill>
                  <a:srgbClr val="8EB4E3"/>
                </a:solidFill>
              </a:rPr>
              <a:t>Plant Ontology Consortium </a:t>
            </a:r>
            <a:r>
              <a:rPr lang="en-US" sz="3600" dirty="0" smtClean="0">
                <a:solidFill>
                  <a:srgbClr val="FAFF82"/>
                </a:solidFill>
              </a:rPr>
              <a:t>is a collaboration of plant scientists and databases </a:t>
            </a:r>
            <a:endParaRPr lang="en-US" sz="3600" dirty="0">
              <a:solidFill>
                <a:srgbClr val="FAFF82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1245597" y="1706693"/>
            <a:ext cx="6453564" cy="4189841"/>
            <a:chOff x="912787" y="1797287"/>
            <a:chExt cx="5971648" cy="3765864"/>
          </a:xfrm>
        </p:grpSpPr>
        <p:grpSp>
          <p:nvGrpSpPr>
            <p:cNvPr id="7" name="Group 6"/>
            <p:cNvGrpSpPr/>
            <p:nvPr/>
          </p:nvGrpSpPr>
          <p:grpSpPr>
            <a:xfrm>
              <a:off x="912787" y="1797287"/>
              <a:ext cx="5971648" cy="3765864"/>
              <a:chOff x="28602112" y="33071254"/>
              <a:chExt cx="11119252" cy="7050175"/>
            </a:xfrm>
            <a:effectLst/>
          </p:grpSpPr>
          <p:sp>
            <p:nvSpPr>
              <p:cNvPr id="8" name="Rectangle 7"/>
              <p:cNvSpPr/>
              <p:nvPr/>
            </p:nvSpPr>
            <p:spPr>
              <a:xfrm>
                <a:off x="28602112" y="33071254"/>
                <a:ext cx="11119252" cy="705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000" dirty="0">
                    <a:latin typeface="Arial"/>
                    <a:cs typeface="Arial"/>
                  </a:rPr>
                  <a:t>*Presenting author. </a:t>
                </a:r>
                <a:endParaRPr lang="en-US" dirty="0">
                  <a:latin typeface="Arial"/>
                  <a:cs typeface="Arial"/>
                </a:endParaRPr>
              </a:p>
            </p:txBody>
          </p:sp>
          <p:grpSp>
            <p:nvGrpSpPr>
              <p:cNvPr id="9" name="Group 10"/>
              <p:cNvGrpSpPr>
                <a:grpSpLocks/>
              </p:cNvGrpSpPr>
              <p:nvPr/>
            </p:nvGrpSpPr>
            <p:grpSpPr bwMode="auto">
              <a:xfrm>
                <a:off x="28729458" y="33227139"/>
                <a:ext cx="9914082" cy="4697049"/>
                <a:chOff x="225425" y="-1155557"/>
                <a:chExt cx="8015288" cy="4495800"/>
              </a:xfrm>
            </p:grpSpPr>
            <p:pic>
              <p:nvPicPr>
                <p:cNvPr id="22" name="Picture 1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5425" y="-1155557"/>
                  <a:ext cx="8015288" cy="4495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Picture 9" descr="plexdb_logo.jpg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5268" y="2082043"/>
                  <a:ext cx="4038600" cy="7471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0" name="Picture 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21091" y="39102357"/>
                <a:ext cx="3215061" cy="820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729458" y="39257029"/>
                <a:ext cx="5941159" cy="688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35135" y="39019560"/>
                <a:ext cx="1151978" cy="10105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12" descr="OSU logo square.eps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40321" y="33227139"/>
                <a:ext cx="1555150" cy="1239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5" t="11899" r="76990" b="81732"/>
              <a:stretch>
                <a:fillRect/>
              </a:stretch>
            </p:blipFill>
            <p:spPr bwMode="auto">
              <a:xfrm>
                <a:off x="35830811" y="38036136"/>
                <a:ext cx="3304693" cy="8464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15" descr="Cossmoss-Logo_huge.png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91630" y="37924192"/>
                <a:ext cx="3181766" cy="11211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27" descr="C:\Documents and Settings\cooperl\My Documents\Dropbox\PO Brochure\Logos\plantco.de_logo.jpg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729458" y="38036136"/>
                <a:ext cx="3110300" cy="6439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" name="Picture 25" descr="NYBG Logo_2 lind wSimpDome.pdf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312" t="29123" r="46909" b="57886"/>
            <a:stretch/>
          </p:blipFill>
          <p:spPr>
            <a:xfrm>
              <a:off x="5839080" y="2496515"/>
              <a:ext cx="1045355" cy="8909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7455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AFF82"/>
                </a:solidFill>
              </a:rPr>
              <a:t>Why do we need controlled vocabularies?</a:t>
            </a:r>
            <a:endParaRPr lang="en-US" sz="3600" dirty="0">
              <a:solidFill>
                <a:srgbClr val="FAFF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006" y="1774742"/>
            <a:ext cx="8065215" cy="488054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AFF82"/>
                </a:solidFill>
              </a:rPr>
              <a:t>The nomenclature used to describe anatomy and development varies among taxa, and there is tremendous variation in the way phenotypes, traits, gene expression, and protein localization are described.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 smtClean="0">
                <a:solidFill>
                  <a:srgbClr val="B9CDE5"/>
                </a:solidFill>
              </a:rPr>
              <a:t>For example: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solidFill>
                  <a:srgbClr val="B9CDE5"/>
                </a:solidFill>
              </a:rPr>
              <a:t>A plant that flowers late can be described as “late flowering”, “delayed flowering”, “flowers at 36 days after sewing”, etc.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solidFill>
                  <a:srgbClr val="B9CDE5"/>
                </a:solidFill>
              </a:rPr>
              <a:t>Panicle, ear, tassel, raceme, cyme, etc., are all names for an inflorescence.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AFF82"/>
                </a:solidFill>
              </a:rPr>
              <a:t>To make meaningful comparisons within and across databases, a shared descriptive language must be uniformly applied to data.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 smtClean="0">
              <a:solidFill>
                <a:srgbClr val="FAFF82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743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FAFF82"/>
                </a:solidFill>
              </a:rPr>
              <a:t>Controlled vocabularies can help to standardize diverse sources of plant data</a:t>
            </a:r>
            <a:endParaRPr lang="en-US" sz="3600" dirty="0">
              <a:solidFill>
                <a:srgbClr val="FAFF82"/>
              </a:solidFill>
            </a:endParaRPr>
          </a:p>
        </p:txBody>
      </p:sp>
      <p:pic>
        <p:nvPicPr>
          <p:cNvPr id="7" name="Content Placeholder 6" descr="Slide6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9" b="1934"/>
          <a:stretch/>
        </p:blipFill>
        <p:spPr>
          <a:xfrm>
            <a:off x="389463" y="1269997"/>
            <a:ext cx="8335433" cy="5561926"/>
          </a:xfrm>
        </p:spPr>
      </p:pic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922" y="5883175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981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90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Examples of queries using Plant Ontology terms and data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56211"/>
            <a:ext cx="8229600" cy="488054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AFF82"/>
                </a:solidFill>
              </a:rPr>
              <a:t>What genes are expressed in the same tissue, organ, or development stage as my gene of interest?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B9CDE5"/>
                </a:solidFill>
              </a:rPr>
              <a:t>When and where are homologous genes expressed in different species? 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AFF82"/>
                </a:solidFill>
              </a:rPr>
              <a:t>What genes are expressed in both monocot and dicot flowers?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B9CDE5"/>
                </a:solidFill>
              </a:rPr>
              <a:t>Are patterns of gene expression in the gametes similar across land plants?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AFF82"/>
                </a:solidFill>
              </a:rPr>
              <a:t>What mutants in other species have similar phenotypes to my mutant?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 smtClean="0">
              <a:solidFill>
                <a:srgbClr val="FAFF82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32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90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What do we mean by “annotation”?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36" y="1368833"/>
            <a:ext cx="8229600" cy="535370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AFF82"/>
                </a:solidFill>
              </a:rPr>
              <a:t>An ontology annotation is an association between a gene, gene product, or phenotype and an ontology term.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B9CDE5"/>
                </a:solidFill>
              </a:rPr>
              <a:t>Annotations are based on experimental data and attributed to the source of the data (e.g., publication, micro-array experiment, northern blot experiment, mutant image).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AFF82"/>
                </a:solidFill>
              </a:rPr>
              <a:t>Annotations use standard nomenclature (based on ontology terms) to describe when and where a gene is expressed or a phenotype is observed.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B9CDE5"/>
                </a:solidFill>
              </a:rPr>
              <a:t>Annotations complement, rather than replace, text descriptions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33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869" y="223839"/>
            <a:ext cx="7502923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The Plant Ontology covers two major domains or “aspects”: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20134" y="1608667"/>
            <a:ext cx="4038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plant anatomical entity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plant structure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plant cell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plant organ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portion of plant tissue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whole plant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etc.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portion of plant substance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plant anatomical space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419600" y="1600200"/>
            <a:ext cx="42672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plant structure development stage</a:t>
            </a:r>
          </a:p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whole plant development stage</a:t>
            </a:r>
          </a:p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plant organ development stage</a:t>
            </a:r>
          </a:p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plant tissue development stage </a:t>
            </a:r>
          </a:p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etc.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603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90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plant anatomical entity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36" y="1368833"/>
            <a:ext cx="8229600" cy="535370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Includes both material and immaterial anatomical and morphological entities that are parts of a plant: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plant structure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e.g., stamen, guard cell, xylem, whole plant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portion of plant substance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e.g.,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cuticular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wax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plant anatomical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e.g., petiole canal,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stomatal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pore,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micropyle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90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plant structure development stage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35" y="1385766"/>
            <a:ext cx="8551331" cy="535370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Includes stages in the life of a whole plant or other plant 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structure during 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which that structure undergoes specific developmental processes.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 smtClean="0">
                <a:solidFill>
                  <a:srgbClr val="FAFF82"/>
                </a:solidFill>
              </a:rPr>
              <a:t>Examples include: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whole plant development stage, such as sporophyte vegetative stage, plant spore stage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seed </a:t>
            </a:r>
            <a:r>
              <a:rPr lang="en-US" sz="2800" dirty="0" err="1" smtClean="0">
                <a:solidFill>
                  <a:srgbClr val="FAFF82"/>
                </a:solidFill>
              </a:rPr>
              <a:t>trichome</a:t>
            </a:r>
            <a:r>
              <a:rPr lang="en-US" sz="2800" dirty="0" smtClean="0">
                <a:solidFill>
                  <a:srgbClr val="FAFF82"/>
                </a:solidFill>
              </a:rPr>
              <a:t> development stage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leaf expansion stage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cell differentiation stage of secondary xylem</a:t>
            </a:r>
          </a:p>
          <a:p>
            <a:pPr>
              <a:lnSpc>
                <a:spcPct val="120000"/>
              </a:lnSpc>
            </a:pPr>
            <a:endParaRPr lang="en-US" sz="28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313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" t="8333" r="49445" b="2406"/>
          <a:stretch/>
        </p:blipFill>
        <p:spPr>
          <a:xfrm>
            <a:off x="136485" y="355600"/>
            <a:ext cx="4613315" cy="6299200"/>
          </a:xfrm>
          <a:prstGeom prst="rect">
            <a:avLst/>
          </a:prstGeom>
        </p:spPr>
      </p:pic>
      <p:pic>
        <p:nvPicPr>
          <p:cNvPr id="5" name="Picture 4" descr="Slide1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2" t="50001" r="3611" b="8702"/>
          <a:stretch/>
        </p:blipFill>
        <p:spPr>
          <a:xfrm>
            <a:off x="4787900" y="3333727"/>
            <a:ext cx="4292600" cy="2927369"/>
          </a:xfrm>
          <a:prstGeom prst="rect">
            <a:avLst/>
          </a:prstGeom>
        </p:spPr>
      </p:pic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61467" y="286739"/>
            <a:ext cx="40463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AFF82"/>
                </a:solidFill>
              </a:rPr>
              <a:t>The  Plant Ontology builds on existing glossaries, but uses a different structure.</a:t>
            </a:r>
          </a:p>
          <a:p>
            <a:pPr marL="342900" indent="-342900">
              <a:buFont typeface="Arial"/>
              <a:buChar char="•"/>
            </a:pPr>
            <a:endParaRPr lang="en-US" sz="2400" dirty="0" smtClean="0">
              <a:solidFill>
                <a:srgbClr val="FAFF82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8EB4E3"/>
                </a:solidFill>
              </a:rPr>
              <a:t>It is part of a growing movement in </a:t>
            </a:r>
            <a:r>
              <a:rPr lang="en-US" sz="2400" dirty="0">
                <a:solidFill>
                  <a:srgbClr val="8EB4E3"/>
                </a:solidFill>
              </a:rPr>
              <a:t>bio</a:t>
            </a:r>
            <a:r>
              <a:rPr lang="en-US" sz="2400" dirty="0" smtClean="0">
                <a:solidFill>
                  <a:srgbClr val="8EB4E3"/>
                </a:solidFill>
              </a:rPr>
              <a:t>-ontology development and application.</a:t>
            </a:r>
            <a:endParaRPr lang="en-US" sz="2400" dirty="0">
              <a:solidFill>
                <a:srgbClr val="8EB4E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223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90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What do we mean by “ontology”?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36" y="1659467"/>
            <a:ext cx="8229600" cy="506307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FAFF82"/>
                </a:solidFill>
              </a:rPr>
              <a:t>An ontology is a way to represent </a:t>
            </a:r>
            <a:r>
              <a:rPr lang="en-US" sz="2800" dirty="0" smtClean="0">
                <a:solidFill>
                  <a:srgbClr val="FAFF82"/>
                </a:solidFill>
              </a:rPr>
              <a:t>knowledge that describing </a:t>
            </a:r>
            <a:r>
              <a:rPr lang="en-US" sz="2800" dirty="0">
                <a:solidFill>
                  <a:srgbClr val="FAFF82"/>
                </a:solidFill>
              </a:rPr>
              <a:t>the types or classes of entities within a given domain and the relationships among </a:t>
            </a:r>
            <a:r>
              <a:rPr lang="en-US" sz="2800" dirty="0" smtClean="0">
                <a:solidFill>
                  <a:srgbClr val="FAFF82"/>
                </a:solidFill>
              </a:rPr>
              <a:t>them.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Bio-ontologies provide standardized </a:t>
            </a:r>
            <a:r>
              <a:rPr lang="en-US" sz="2800" dirty="0">
                <a:solidFill>
                  <a:srgbClr val="FAFF82"/>
                </a:solidFill>
              </a:rPr>
              <a:t>definitions for the terms used by </a:t>
            </a:r>
            <a:r>
              <a:rPr lang="en-US" sz="2800" dirty="0" smtClean="0">
                <a:solidFill>
                  <a:srgbClr val="FAFF82"/>
                </a:solidFill>
              </a:rPr>
              <a:t>biologists.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Ontologies define </a:t>
            </a:r>
            <a:r>
              <a:rPr lang="en-US" sz="2800" dirty="0">
                <a:solidFill>
                  <a:srgbClr val="FAFF82"/>
                </a:solidFill>
              </a:rPr>
              <a:t>the logical relationships among </a:t>
            </a:r>
            <a:r>
              <a:rPr lang="en-US" sz="2800" dirty="0" smtClean="0">
                <a:solidFill>
                  <a:srgbClr val="FAFF82"/>
                </a:solidFill>
              </a:rPr>
              <a:t>terms</a:t>
            </a:r>
            <a:r>
              <a:rPr lang="en-US" sz="2800" dirty="0">
                <a:solidFill>
                  <a:srgbClr val="FAFF82"/>
                </a:solidFill>
              </a:rPr>
              <a:t>, </a:t>
            </a:r>
            <a:r>
              <a:rPr lang="en-US" sz="2800" dirty="0" smtClean="0">
                <a:solidFill>
                  <a:srgbClr val="FAFF82"/>
                </a:solidFill>
              </a:rPr>
              <a:t>making </a:t>
            </a:r>
            <a:r>
              <a:rPr lang="en-US" sz="2800" dirty="0">
                <a:solidFill>
                  <a:srgbClr val="FAFF82"/>
                </a:solidFill>
              </a:rPr>
              <a:t>information about content explicit for computers, allowing them to discover common meaning in diverse data </a:t>
            </a:r>
            <a:r>
              <a:rPr lang="en-US" sz="2800" dirty="0" smtClean="0">
                <a:solidFill>
                  <a:srgbClr val="FAFF82"/>
                </a:solidFill>
              </a:rPr>
              <a:t>sets.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84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90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How is the Plant Ontology structured?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8" y="1446643"/>
            <a:ext cx="8229600" cy="506307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The PO has a hierarchical structure, rooted in the highest level terms (</a:t>
            </a:r>
            <a:r>
              <a:rPr lang="en-US" sz="2800" i="1" dirty="0" smtClean="0">
                <a:solidFill>
                  <a:srgbClr val="FAFF82"/>
                </a:solidFill>
              </a:rPr>
              <a:t>plant anatomical ent</a:t>
            </a:r>
            <a:r>
              <a:rPr lang="en-US" sz="2800" dirty="0" smtClean="0">
                <a:solidFill>
                  <a:srgbClr val="FAFF82"/>
                </a:solidFill>
              </a:rPr>
              <a:t>ity and </a:t>
            </a:r>
            <a:r>
              <a:rPr lang="en-US" sz="2800" i="1" dirty="0" smtClean="0">
                <a:solidFill>
                  <a:srgbClr val="FAFF82"/>
                </a:solidFill>
              </a:rPr>
              <a:t>plant structure development stage</a:t>
            </a:r>
            <a:r>
              <a:rPr lang="en-US" sz="2800" dirty="0" smtClean="0">
                <a:solidFill>
                  <a:srgbClr val="FAFF82"/>
                </a:solidFill>
              </a:rPr>
              <a:t>).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This hierarchy can be viewed as </a:t>
            </a:r>
            <a:r>
              <a:rPr lang="en-US" sz="2800" dirty="0">
                <a:solidFill>
                  <a:srgbClr val="FAFF82"/>
                </a:solidFill>
              </a:rPr>
              <a:t>a </a:t>
            </a:r>
            <a:r>
              <a:rPr lang="en-US" sz="2800" dirty="0" smtClean="0">
                <a:solidFill>
                  <a:srgbClr val="FAFF82"/>
                </a:solidFill>
              </a:rPr>
              <a:t>tree or as a type of graph, known as a Directed Acyclic Graph (DAG).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In a DAG, like in a simple hierarchy, children cannot be their own ancestors, thus there are no cycles.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Unlike a simple hierarchy, terms in an ontology can have more than one parent.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30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How is the Plant Ontology structured?</a:t>
            </a:r>
            <a:endParaRPr lang="en-US" dirty="0">
              <a:solidFill>
                <a:srgbClr val="FAFF82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62302" y="2090389"/>
            <a:ext cx="3945467" cy="246221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ourier"/>
                <a:cs typeface="Courier"/>
              </a:rPr>
              <a:t>-</a:t>
            </a:r>
            <a:r>
              <a:rPr lang="en-US" sz="1400" dirty="0" smtClean="0">
                <a:latin typeface="Courier"/>
                <a:cs typeface="Courier"/>
              </a:rPr>
              <a:t> plant structure</a:t>
            </a:r>
          </a:p>
          <a:p>
            <a:r>
              <a:rPr lang="en-US" sz="1400" dirty="0" smtClean="0">
                <a:latin typeface="Courier"/>
                <a:cs typeface="Courier"/>
              </a:rPr>
              <a:t>   </a:t>
            </a:r>
            <a:r>
              <a:rPr lang="en-US" sz="1400" b="1" dirty="0" smtClean="0">
                <a:latin typeface="Courier"/>
                <a:cs typeface="Courier"/>
              </a:rPr>
              <a:t>- I</a:t>
            </a:r>
            <a:r>
              <a:rPr lang="en-US" sz="1400" dirty="0" smtClean="0">
                <a:latin typeface="Courier"/>
                <a:cs typeface="Courier"/>
              </a:rPr>
              <a:t> plant cell</a:t>
            </a:r>
          </a:p>
          <a:p>
            <a:r>
              <a:rPr lang="en-US" sz="1400" dirty="0">
                <a:latin typeface="Courier"/>
                <a:cs typeface="Courier"/>
              </a:rPr>
              <a:t> </a:t>
            </a:r>
            <a:r>
              <a:rPr lang="en-US" sz="1400" dirty="0" smtClean="0">
                <a:latin typeface="Courier"/>
                <a:cs typeface="Courier"/>
              </a:rPr>
              <a:t>    </a:t>
            </a:r>
            <a:r>
              <a:rPr lang="en-US" sz="1400" b="1" dirty="0" smtClean="0">
                <a:latin typeface="Courier"/>
                <a:cs typeface="Courier"/>
              </a:rPr>
              <a:t>+ I</a:t>
            </a:r>
            <a:r>
              <a:rPr lang="en-US" sz="1400" dirty="0" smtClean="0">
                <a:latin typeface="Courier"/>
                <a:cs typeface="Courier"/>
              </a:rPr>
              <a:t> epidermal cell</a:t>
            </a:r>
          </a:p>
          <a:p>
            <a:r>
              <a:rPr lang="en-US" sz="1400" dirty="0">
                <a:latin typeface="Courier"/>
                <a:cs typeface="Courier"/>
              </a:rPr>
              <a:t> </a:t>
            </a:r>
            <a:r>
              <a:rPr lang="en-US" sz="1400" dirty="0" smtClean="0">
                <a:latin typeface="Courier"/>
                <a:cs typeface="Courier"/>
              </a:rPr>
              <a:t>    </a:t>
            </a:r>
            <a:r>
              <a:rPr lang="en-US" sz="1400" b="1" dirty="0" smtClean="0">
                <a:latin typeface="Courier"/>
                <a:cs typeface="Courier"/>
              </a:rPr>
              <a:t>+ I</a:t>
            </a:r>
            <a:r>
              <a:rPr lang="en-US" sz="1400" dirty="0" smtClean="0">
                <a:latin typeface="Courier"/>
                <a:cs typeface="Courier"/>
              </a:rPr>
              <a:t> parenchyma cell</a:t>
            </a:r>
            <a:endParaRPr lang="en-US" sz="1400" dirty="0">
              <a:latin typeface="Courier"/>
              <a:cs typeface="Courier"/>
            </a:endParaRPr>
          </a:p>
          <a:p>
            <a:r>
              <a:rPr lang="en-US" sz="1400" dirty="0" smtClean="0">
                <a:latin typeface="Courier"/>
                <a:cs typeface="Courier"/>
              </a:rPr>
              <a:t>   </a:t>
            </a:r>
            <a:r>
              <a:rPr lang="en-US" sz="1400" b="1" dirty="0" smtClean="0">
                <a:latin typeface="Courier"/>
                <a:cs typeface="Courier"/>
              </a:rPr>
              <a:t>+ I</a:t>
            </a:r>
            <a:r>
              <a:rPr lang="en-US" sz="1400" dirty="0" smtClean="0">
                <a:latin typeface="Courier"/>
                <a:cs typeface="Courier"/>
              </a:rPr>
              <a:t> plant organ</a:t>
            </a:r>
          </a:p>
          <a:p>
            <a:r>
              <a:rPr lang="en-US" sz="1400" dirty="0" smtClean="0">
                <a:latin typeface="Courier"/>
                <a:cs typeface="Courier"/>
              </a:rPr>
              <a:t>   </a:t>
            </a:r>
            <a:r>
              <a:rPr lang="en-US" sz="1400" b="1" dirty="0" smtClean="0">
                <a:latin typeface="Courier"/>
                <a:cs typeface="Courier"/>
              </a:rPr>
              <a:t>- I</a:t>
            </a:r>
            <a:r>
              <a:rPr lang="en-US" sz="1400" dirty="0" smtClean="0">
                <a:latin typeface="Courier"/>
                <a:cs typeface="Courier"/>
              </a:rPr>
              <a:t> portion of plant tissue</a:t>
            </a:r>
          </a:p>
          <a:p>
            <a:r>
              <a:rPr lang="en-US" sz="1400" dirty="0">
                <a:latin typeface="Courier"/>
                <a:cs typeface="Courier"/>
              </a:rPr>
              <a:t> </a:t>
            </a:r>
            <a:r>
              <a:rPr lang="en-US" sz="1400" dirty="0" smtClean="0">
                <a:latin typeface="Courier"/>
                <a:cs typeface="Courier"/>
              </a:rPr>
              <a:t>    </a:t>
            </a:r>
            <a:r>
              <a:rPr lang="en-US" sz="1400" b="1" dirty="0" smtClean="0">
                <a:latin typeface="Courier"/>
                <a:cs typeface="Courier"/>
              </a:rPr>
              <a:t>+ I</a:t>
            </a:r>
            <a:r>
              <a:rPr lang="en-US" sz="1400" dirty="0" smtClean="0">
                <a:latin typeface="Courier"/>
                <a:cs typeface="Courier"/>
              </a:rPr>
              <a:t> bark</a:t>
            </a:r>
          </a:p>
          <a:p>
            <a:r>
              <a:rPr lang="en-US" sz="1400" dirty="0">
                <a:latin typeface="Courier"/>
                <a:cs typeface="Courier"/>
              </a:rPr>
              <a:t> </a:t>
            </a:r>
            <a:r>
              <a:rPr lang="en-US" sz="1400" dirty="0" smtClean="0">
                <a:latin typeface="Courier"/>
                <a:cs typeface="Courier"/>
              </a:rPr>
              <a:t>    </a:t>
            </a:r>
            <a:r>
              <a:rPr lang="en-US" sz="1400" b="1" dirty="0" smtClean="0">
                <a:latin typeface="Courier"/>
                <a:cs typeface="Courier"/>
              </a:rPr>
              <a:t>- I</a:t>
            </a:r>
            <a:r>
              <a:rPr lang="en-US" sz="1400" dirty="0" smtClean="0">
                <a:latin typeface="Courier"/>
                <a:cs typeface="Courier"/>
              </a:rPr>
              <a:t> portion of ground tissue</a:t>
            </a:r>
          </a:p>
          <a:p>
            <a:r>
              <a:rPr lang="en-US" sz="1400" dirty="0">
                <a:latin typeface="Courier"/>
                <a:cs typeface="Courier"/>
              </a:rPr>
              <a:t> </a:t>
            </a:r>
            <a:r>
              <a:rPr lang="en-US" sz="1400" dirty="0" smtClean="0">
                <a:latin typeface="Courier"/>
                <a:cs typeface="Courier"/>
              </a:rPr>
              <a:t>      </a:t>
            </a:r>
            <a:r>
              <a:rPr lang="en-US" sz="1400" b="1" dirty="0" smtClean="0">
                <a:latin typeface="Courier"/>
                <a:cs typeface="Courier"/>
              </a:rPr>
              <a:t>- I </a:t>
            </a:r>
            <a:r>
              <a:rPr lang="en-US" sz="1400" dirty="0" smtClean="0">
                <a:latin typeface="Courier"/>
                <a:cs typeface="Courier"/>
              </a:rPr>
              <a:t>parenchyma</a:t>
            </a:r>
          </a:p>
          <a:p>
            <a:r>
              <a:rPr lang="en-US" sz="1400" dirty="0">
                <a:latin typeface="Courier"/>
                <a:cs typeface="Courier"/>
              </a:rPr>
              <a:t> </a:t>
            </a:r>
            <a:r>
              <a:rPr lang="en-US" sz="1400" dirty="0" smtClean="0">
                <a:latin typeface="Courier"/>
                <a:cs typeface="Courier"/>
              </a:rPr>
              <a:t>        </a:t>
            </a:r>
            <a:r>
              <a:rPr lang="en-US" sz="1400" b="1" dirty="0" smtClean="0">
                <a:latin typeface="Courier"/>
                <a:cs typeface="Courier"/>
              </a:rPr>
              <a:t>+ P</a:t>
            </a:r>
            <a:r>
              <a:rPr lang="en-US" sz="1400" dirty="0" smtClean="0">
                <a:latin typeface="Courier"/>
                <a:cs typeface="Courier"/>
              </a:rPr>
              <a:t> parenchyma cell</a:t>
            </a:r>
          </a:p>
          <a:p>
            <a:r>
              <a:rPr lang="en-US" sz="1400" dirty="0" smtClean="0">
                <a:latin typeface="Courier"/>
                <a:cs typeface="Courier"/>
              </a:rPr>
              <a:t>     </a:t>
            </a:r>
            <a:r>
              <a:rPr lang="en-US" sz="1400" b="1" dirty="0" smtClean="0">
                <a:latin typeface="Courier"/>
                <a:cs typeface="Courier"/>
              </a:rPr>
              <a:t>+ I</a:t>
            </a:r>
            <a:r>
              <a:rPr lang="en-US" sz="1400" dirty="0" smtClean="0">
                <a:latin typeface="Courier"/>
                <a:cs typeface="Courier"/>
              </a:rPr>
              <a:t> portion of vascular tissue</a:t>
            </a:r>
          </a:p>
        </p:txBody>
      </p:sp>
      <p:sp>
        <p:nvSpPr>
          <p:cNvPr id="8" name="TextBox 158"/>
          <p:cNvSpPr txBox="1">
            <a:spLocks noChangeArrowheads="1"/>
          </p:cNvSpPr>
          <p:nvPr/>
        </p:nvSpPr>
        <p:spPr bwMode="auto">
          <a:xfrm>
            <a:off x="3998880" y="2131002"/>
            <a:ext cx="975735" cy="523220"/>
          </a:xfrm>
          <a:prstGeom prst="rect">
            <a:avLst/>
          </a:prstGeom>
          <a:noFill/>
          <a:ln w="6350" cmpd="sng">
            <a:noFill/>
            <a:round/>
            <a:headEnd/>
            <a:tailEnd/>
          </a:ln>
        </p:spPr>
        <p:txBody>
          <a:bodyPr wrap="none" lIns="91440">
            <a:spAutoFit/>
          </a:bodyPr>
          <a:lstStyle/>
          <a:p>
            <a:r>
              <a:rPr lang="en-US" sz="1400" b="1" dirty="0" smtClean="0">
                <a:latin typeface="Times New Roman"/>
                <a:cs typeface="Times New Roman"/>
              </a:rPr>
              <a:t>I</a:t>
            </a:r>
            <a:r>
              <a:rPr lang="en-US" sz="1400" dirty="0" smtClean="0">
                <a:latin typeface="Times New Roman"/>
                <a:cs typeface="Times New Roman"/>
              </a:rPr>
              <a:t>  </a:t>
            </a:r>
            <a:r>
              <a:rPr lang="en-US" sz="1400" i="1" dirty="0" err="1" smtClean="0">
                <a:latin typeface="Helvetica"/>
                <a:cs typeface="Helvetica"/>
              </a:rPr>
              <a:t>is_a</a:t>
            </a:r>
            <a:endParaRPr lang="en-US" sz="1400" i="1" dirty="0" smtClean="0">
              <a:latin typeface="Helvetica"/>
              <a:cs typeface="Helvetica"/>
            </a:endParaRPr>
          </a:p>
          <a:p>
            <a:r>
              <a:rPr lang="en-US" sz="1400" b="1" dirty="0" smtClean="0">
                <a:latin typeface="Times New Roman"/>
                <a:cs typeface="Times New Roman"/>
              </a:rPr>
              <a:t>P</a:t>
            </a:r>
            <a:r>
              <a:rPr lang="en-US" sz="1400" dirty="0" smtClean="0">
                <a:latin typeface="Times New Roman"/>
                <a:cs typeface="Times New Roman"/>
              </a:rPr>
              <a:t>  </a:t>
            </a:r>
            <a:r>
              <a:rPr lang="en-US" sz="1400" i="1" dirty="0" err="1" smtClean="0">
                <a:latin typeface="Helvetica"/>
                <a:cs typeface="Helvetica"/>
              </a:rPr>
              <a:t>part_of</a:t>
            </a:r>
            <a:endParaRPr lang="en-US" sz="1400" i="1" dirty="0">
              <a:latin typeface="Helvetica"/>
              <a:cs typeface="Helvetica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5734" y="1959743"/>
            <a:ext cx="3301998" cy="3153596"/>
            <a:chOff x="616150" y="876587"/>
            <a:chExt cx="2351313" cy="2369601"/>
          </a:xfrm>
        </p:grpSpPr>
        <p:grpSp>
          <p:nvGrpSpPr>
            <p:cNvPr id="12" name="Group 11"/>
            <p:cNvGrpSpPr/>
            <p:nvPr/>
          </p:nvGrpSpPr>
          <p:grpSpPr>
            <a:xfrm>
              <a:off x="616150" y="876587"/>
              <a:ext cx="2351313" cy="2369601"/>
              <a:chOff x="616150" y="876587"/>
              <a:chExt cx="2351313" cy="2369601"/>
            </a:xfrm>
          </p:grpSpPr>
          <p:sp>
            <p:nvSpPr>
              <p:cNvPr id="14" name="Rounded Rectangle 13"/>
              <p:cNvSpPr/>
              <p:nvPr/>
            </p:nvSpPr>
            <p:spPr bwMode="auto">
              <a:xfrm>
                <a:off x="1239755" y="876587"/>
                <a:ext cx="1007730" cy="255865"/>
              </a:xfrm>
              <a:prstGeom prst="roundRect">
                <a:avLst/>
              </a:prstGeom>
              <a:solidFill>
                <a:srgbClr val="FFFF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pAutoFit/>
              </a:bodyPr>
              <a:lstStyle/>
              <a:p>
                <a:pPr algn="ctr"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plant structure</a:t>
                </a:r>
              </a:p>
            </p:txBody>
          </p:sp>
          <p:sp>
            <p:nvSpPr>
              <p:cNvPr id="15" name="Rounded Rectangle 14"/>
              <p:cNvSpPr/>
              <p:nvPr/>
            </p:nvSpPr>
            <p:spPr bwMode="auto">
              <a:xfrm>
                <a:off x="1624316" y="1531317"/>
                <a:ext cx="1293368" cy="434970"/>
              </a:xfrm>
              <a:prstGeom prst="roundRect">
                <a:avLst/>
              </a:prstGeom>
              <a:solidFill>
                <a:srgbClr val="FFFF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portion of plant tissue</a:t>
                </a:r>
              </a:p>
            </p:txBody>
          </p:sp>
          <p:sp>
            <p:nvSpPr>
              <p:cNvPr id="16" name="Rounded Rectangle 15"/>
              <p:cNvSpPr/>
              <p:nvPr/>
            </p:nvSpPr>
            <p:spPr bwMode="auto">
              <a:xfrm>
                <a:off x="769188" y="1621748"/>
                <a:ext cx="724567" cy="255865"/>
              </a:xfrm>
              <a:prstGeom prst="roundRect">
                <a:avLst/>
              </a:prstGeom>
              <a:solidFill>
                <a:srgbClr val="FFFF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pAutoFit/>
              </a:bodyPr>
              <a:lstStyle/>
              <a:p>
                <a:pPr algn="ctr"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plant cell</a:t>
                </a:r>
              </a:p>
            </p:txBody>
          </p:sp>
          <p:cxnSp>
            <p:nvCxnSpPr>
              <p:cNvPr id="17" name="Straight Arrow Connector 16"/>
              <p:cNvCxnSpPr>
                <a:stCxn id="16" idx="0"/>
                <a:endCxn id="14" idx="2"/>
              </p:cNvCxnSpPr>
              <p:nvPr/>
            </p:nvCxnSpPr>
            <p:spPr bwMode="auto">
              <a:xfrm flipV="1">
                <a:off x="1131472" y="1132452"/>
                <a:ext cx="612148" cy="489296"/>
              </a:xfrm>
              <a:prstGeom prst="straightConnector1">
                <a:avLst/>
              </a:prstGeom>
              <a:ln w="285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ounded Rectangle 17"/>
              <p:cNvSpPr/>
              <p:nvPr/>
            </p:nvSpPr>
            <p:spPr bwMode="auto">
              <a:xfrm>
                <a:off x="1569955" y="2191230"/>
                <a:ext cx="1397508" cy="434970"/>
              </a:xfrm>
              <a:prstGeom prst="roundRect">
                <a:avLst/>
              </a:prstGeom>
              <a:solidFill>
                <a:srgbClr val="FFFF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portion of </a:t>
                </a:r>
                <a:r>
                  <a:rPr lang="en-US" sz="1400" dirty="0" smtClean="0">
                    <a:solidFill>
                      <a:schemeClr val="tx1"/>
                    </a:solidFill>
                    <a:latin typeface="Helvetica"/>
                    <a:cs typeface="Helvetica"/>
                  </a:rPr>
                  <a:t>ground tissue</a:t>
                </a:r>
                <a:endParaRPr lang="en-US" sz="1400" dirty="0">
                  <a:solidFill>
                    <a:schemeClr val="tx1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 bwMode="auto">
              <a:xfrm>
                <a:off x="2063509" y="2904591"/>
                <a:ext cx="903954" cy="255865"/>
              </a:xfrm>
              <a:prstGeom prst="round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defRPr/>
                </a:pPr>
                <a:r>
                  <a:rPr lang="en-US" sz="1400" dirty="0" smtClean="0">
                    <a:solidFill>
                      <a:schemeClr val="tx1"/>
                    </a:solidFill>
                    <a:latin typeface="Helvetica"/>
                    <a:cs typeface="Helvetica"/>
                  </a:rPr>
                  <a:t>parenchyma</a:t>
                </a:r>
                <a:endParaRPr lang="en-US" sz="1400" dirty="0">
                  <a:solidFill>
                    <a:schemeClr val="tx1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 bwMode="auto">
              <a:xfrm>
                <a:off x="616150" y="2811218"/>
                <a:ext cx="1040384" cy="434970"/>
              </a:xfrm>
              <a:prstGeom prst="roundRect">
                <a:avLst/>
              </a:prstGeom>
              <a:solidFill>
                <a:srgbClr val="FFFF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defRPr/>
                </a:pPr>
                <a:r>
                  <a:rPr lang="en-US" sz="1400" dirty="0" smtClean="0">
                    <a:solidFill>
                      <a:schemeClr val="tx1"/>
                    </a:solidFill>
                    <a:latin typeface="Helvetica"/>
                    <a:cs typeface="Helvetica"/>
                  </a:rPr>
                  <a:t>parenchyma cell</a:t>
                </a:r>
                <a:endParaRPr lang="en-US" sz="1400" dirty="0">
                  <a:solidFill>
                    <a:schemeClr val="tx1"/>
                  </a:solidFill>
                  <a:latin typeface="Helvetica"/>
                  <a:cs typeface="Helvetica"/>
                </a:endParaRPr>
              </a:p>
            </p:txBody>
          </p:sp>
          <p:cxnSp>
            <p:nvCxnSpPr>
              <p:cNvPr id="21" name="Straight Arrow Connector 20"/>
              <p:cNvCxnSpPr>
                <a:stCxn id="18" idx="0"/>
                <a:endCxn id="15" idx="2"/>
              </p:cNvCxnSpPr>
              <p:nvPr/>
            </p:nvCxnSpPr>
            <p:spPr bwMode="auto">
              <a:xfrm flipV="1">
                <a:off x="2268709" y="1966287"/>
                <a:ext cx="2291" cy="224943"/>
              </a:xfrm>
              <a:prstGeom prst="straightConnector1">
                <a:avLst/>
              </a:prstGeom>
              <a:ln w="285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>
                <a:stCxn id="19" idx="0"/>
                <a:endCxn id="18" idx="2"/>
              </p:cNvCxnSpPr>
              <p:nvPr/>
            </p:nvCxnSpPr>
            <p:spPr bwMode="auto">
              <a:xfrm flipH="1" flipV="1">
                <a:off x="2268709" y="2626200"/>
                <a:ext cx="246777" cy="278391"/>
              </a:xfrm>
              <a:prstGeom prst="straightConnector1">
                <a:avLst/>
              </a:prstGeom>
              <a:ln w="285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20" idx="0"/>
                <a:endCxn id="16" idx="2"/>
              </p:cNvCxnSpPr>
              <p:nvPr/>
            </p:nvCxnSpPr>
            <p:spPr bwMode="auto">
              <a:xfrm flipH="1" flipV="1">
                <a:off x="1131472" y="1877612"/>
                <a:ext cx="4871" cy="933606"/>
              </a:xfrm>
              <a:prstGeom prst="straightConnector1">
                <a:avLst/>
              </a:prstGeom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>
                <a:stCxn id="15" idx="0"/>
                <a:endCxn id="14" idx="2"/>
              </p:cNvCxnSpPr>
              <p:nvPr/>
            </p:nvCxnSpPr>
            <p:spPr bwMode="auto">
              <a:xfrm flipH="1" flipV="1">
                <a:off x="1743620" y="1132452"/>
                <a:ext cx="527380" cy="398865"/>
              </a:xfrm>
              <a:prstGeom prst="straightConnector1">
                <a:avLst/>
              </a:prstGeom>
              <a:ln w="285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>
                <a:stCxn id="20" idx="3"/>
                <a:endCxn id="19" idx="1"/>
              </p:cNvCxnSpPr>
              <p:nvPr/>
            </p:nvCxnSpPr>
            <p:spPr bwMode="auto">
              <a:xfrm>
                <a:off x="1656534" y="3028703"/>
                <a:ext cx="406975" cy="3821"/>
              </a:xfrm>
              <a:prstGeom prst="straightConnector1">
                <a:avLst/>
              </a:prstGeom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158"/>
              <p:cNvSpPr txBox="1">
                <a:spLocks noChangeArrowheads="1"/>
              </p:cNvSpPr>
              <p:nvPr/>
            </p:nvSpPr>
            <p:spPr bwMode="auto">
              <a:xfrm>
                <a:off x="1692820" y="2802116"/>
                <a:ext cx="204553" cy="231263"/>
              </a:xfrm>
              <a:prstGeom prst="rect">
                <a:avLst/>
              </a:prstGeom>
              <a:noFill/>
              <a:ln w="12700" cmpd="sng">
                <a:noFill/>
                <a:round/>
                <a:headEnd/>
                <a:tailEnd/>
              </a:ln>
            </p:spPr>
            <p:txBody>
              <a:bodyPr wrap="none" lIns="91440">
                <a:spAutoFit/>
              </a:bodyPr>
              <a:lstStyle/>
              <a:p>
                <a:r>
                  <a:rPr lang="en-US" sz="1400" b="1" dirty="0">
                    <a:solidFill>
                      <a:srgbClr val="FF6600"/>
                    </a:solidFill>
                    <a:latin typeface="Times New Roman"/>
                    <a:cs typeface="Times New Roman"/>
                  </a:rPr>
                  <a:t>P</a:t>
                </a:r>
              </a:p>
            </p:txBody>
          </p:sp>
          <p:sp>
            <p:nvSpPr>
              <p:cNvPr id="27" name="TextBox 158"/>
              <p:cNvSpPr txBox="1">
                <a:spLocks noChangeArrowheads="1"/>
              </p:cNvSpPr>
              <p:nvPr/>
            </p:nvSpPr>
            <p:spPr bwMode="auto">
              <a:xfrm>
                <a:off x="950538" y="2184803"/>
                <a:ext cx="181251" cy="231263"/>
              </a:xfrm>
              <a:prstGeom prst="rect">
                <a:avLst/>
              </a:prstGeom>
              <a:noFill/>
              <a:ln w="12700" cmpd="sng">
                <a:noFill/>
                <a:round/>
                <a:headEnd/>
                <a:tailEnd/>
              </a:ln>
            </p:spPr>
            <p:txBody>
              <a:bodyPr wrap="none" lIns="9144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I</a:t>
                </a:r>
              </a:p>
            </p:txBody>
          </p:sp>
          <p:sp>
            <p:nvSpPr>
              <p:cNvPr id="28" name="TextBox 158"/>
              <p:cNvSpPr txBox="1">
                <a:spLocks noChangeArrowheads="1"/>
              </p:cNvSpPr>
              <p:nvPr/>
            </p:nvSpPr>
            <p:spPr bwMode="auto">
              <a:xfrm>
                <a:off x="2079537" y="1201843"/>
                <a:ext cx="181251" cy="231263"/>
              </a:xfrm>
              <a:prstGeom prst="rect">
                <a:avLst/>
              </a:prstGeom>
              <a:noFill/>
              <a:ln w="12700" cmpd="sng">
                <a:noFill/>
                <a:round/>
                <a:headEnd/>
                <a:tailEnd/>
              </a:ln>
            </p:spPr>
            <p:txBody>
              <a:bodyPr wrap="none" lIns="91440">
                <a:spAutoFit/>
              </a:bodyPr>
              <a:lstStyle/>
              <a:p>
                <a:r>
                  <a:rPr lang="en-US" sz="1400" b="1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I</a:t>
                </a:r>
              </a:p>
            </p:txBody>
          </p:sp>
          <p:sp>
            <p:nvSpPr>
              <p:cNvPr id="29" name="TextBox 158"/>
              <p:cNvSpPr txBox="1">
                <a:spLocks noChangeArrowheads="1"/>
              </p:cNvSpPr>
              <p:nvPr/>
            </p:nvSpPr>
            <p:spPr bwMode="auto">
              <a:xfrm>
                <a:off x="2311722" y="1955916"/>
                <a:ext cx="181251" cy="231263"/>
              </a:xfrm>
              <a:prstGeom prst="rect">
                <a:avLst/>
              </a:prstGeom>
              <a:noFill/>
              <a:ln w="12700" cmpd="sng">
                <a:noFill/>
                <a:round/>
                <a:headEnd/>
                <a:tailEnd/>
              </a:ln>
            </p:spPr>
            <p:txBody>
              <a:bodyPr wrap="none" lIns="91440">
                <a:spAutoFit/>
              </a:bodyPr>
              <a:lstStyle/>
              <a:p>
                <a:r>
                  <a:rPr lang="en-US" sz="1400" b="1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I</a:t>
                </a:r>
              </a:p>
            </p:txBody>
          </p:sp>
          <p:sp>
            <p:nvSpPr>
              <p:cNvPr id="30" name="TextBox 158"/>
              <p:cNvSpPr txBox="1">
                <a:spLocks noChangeArrowheads="1"/>
              </p:cNvSpPr>
              <p:nvPr/>
            </p:nvSpPr>
            <p:spPr bwMode="auto">
              <a:xfrm>
                <a:off x="2490963" y="2596585"/>
                <a:ext cx="181251" cy="231263"/>
              </a:xfrm>
              <a:prstGeom prst="rect">
                <a:avLst/>
              </a:prstGeom>
              <a:noFill/>
              <a:ln w="12700" cmpd="sng">
                <a:noFill/>
                <a:round/>
                <a:headEnd/>
                <a:tailEnd/>
              </a:ln>
            </p:spPr>
            <p:txBody>
              <a:bodyPr wrap="none" lIns="91440">
                <a:spAutoFit/>
              </a:bodyPr>
              <a:lstStyle/>
              <a:p>
                <a:r>
                  <a:rPr lang="en-US" sz="1400" b="1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I</a:t>
                </a:r>
              </a:p>
            </p:txBody>
          </p:sp>
        </p:grpSp>
        <p:sp>
          <p:nvSpPr>
            <p:cNvPr id="13" name="TextBox 158"/>
            <p:cNvSpPr txBox="1">
              <a:spLocks noChangeArrowheads="1"/>
            </p:cNvSpPr>
            <p:nvPr/>
          </p:nvSpPr>
          <p:spPr bwMode="auto">
            <a:xfrm>
              <a:off x="1136983" y="1219274"/>
              <a:ext cx="181251" cy="231263"/>
            </a:xfrm>
            <a:prstGeom prst="rect">
              <a:avLst/>
            </a:prstGeom>
            <a:noFill/>
            <a:ln w="12700" cmpd="sng">
              <a:noFill/>
              <a:round/>
              <a:headEnd/>
              <a:tailEnd/>
            </a:ln>
          </p:spPr>
          <p:txBody>
            <a:bodyPr wrap="none" lIns="91440">
              <a:spAutoFit/>
            </a:bodyPr>
            <a:lstStyle/>
            <a:p>
              <a:r>
                <a:rPr lang="en-US" sz="1400" b="1" dirty="0">
                  <a:solidFill>
                    <a:srgbClr val="FFFFFF"/>
                  </a:solidFill>
                  <a:latin typeface="Times New Roman"/>
                  <a:cs typeface="Times New Roman"/>
                </a:rPr>
                <a:t>I</a:t>
              </a:r>
            </a:p>
          </p:txBody>
        </p:sp>
      </p:grpSp>
      <p:sp>
        <p:nvSpPr>
          <p:cNvPr id="36" name="Rectangle 35"/>
          <p:cNvSpPr/>
          <p:nvPr/>
        </p:nvSpPr>
        <p:spPr>
          <a:xfrm>
            <a:off x="438211" y="5269205"/>
            <a:ext cx="421584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AFF82"/>
                </a:solidFill>
              </a:rPr>
              <a:t>A simple ontology in the form of </a:t>
            </a:r>
            <a:r>
              <a:rPr lang="en-US" sz="2200" dirty="0" smtClean="0">
                <a:solidFill>
                  <a:srgbClr val="FAFF82"/>
                </a:solidFill>
              </a:rPr>
              <a:t>a </a:t>
            </a:r>
            <a:r>
              <a:rPr lang="en-US" sz="2200" dirty="0">
                <a:solidFill>
                  <a:srgbClr val="FAFF82"/>
                </a:solidFill>
              </a:rPr>
              <a:t>graph. Boxes represent terms in the ontology and arrows represent relationships.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79235" y="4717641"/>
            <a:ext cx="392853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AFF82"/>
                </a:solidFill>
              </a:rPr>
              <a:t>A simple ontology in tree </a:t>
            </a:r>
            <a:r>
              <a:rPr lang="en-US" sz="2200" dirty="0" smtClean="0">
                <a:solidFill>
                  <a:srgbClr val="FAFF82"/>
                </a:solidFill>
              </a:rPr>
              <a:t>form. Plusses indicate additional child terms not shown.</a:t>
            </a:r>
            <a:endParaRPr lang="en-US" sz="2200" dirty="0">
              <a:solidFill>
                <a:srgbClr val="FAFF82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3381727" y="2300262"/>
            <a:ext cx="674392" cy="0"/>
          </a:xfrm>
          <a:prstGeom prst="straightConnector1">
            <a:avLst/>
          </a:prstGeom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sm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 bwMode="auto">
          <a:xfrm flipV="1">
            <a:off x="3381727" y="2557676"/>
            <a:ext cx="674392" cy="2"/>
          </a:xfrm>
          <a:prstGeom prst="straightConnector1">
            <a:avLst/>
          </a:prstGeom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sm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3712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5" y="189973"/>
            <a:ext cx="8517467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A graphical representation of some Plant Ontology terms</a:t>
            </a:r>
            <a:endParaRPr lang="en-US" dirty="0">
              <a:solidFill>
                <a:srgbClr val="FAFF82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08959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083" y="5798510"/>
            <a:ext cx="1047646" cy="914400"/>
          </a:xfrm>
          <a:prstGeom prst="rect">
            <a:avLst/>
          </a:prstGeom>
        </p:spPr>
      </p:pic>
      <p:grpSp>
        <p:nvGrpSpPr>
          <p:cNvPr id="189" name="Group 188"/>
          <p:cNvGrpSpPr/>
          <p:nvPr/>
        </p:nvGrpSpPr>
        <p:grpSpPr>
          <a:xfrm>
            <a:off x="206697" y="1607596"/>
            <a:ext cx="7847572" cy="4669539"/>
            <a:chOff x="206697" y="1607596"/>
            <a:chExt cx="7847572" cy="4669539"/>
          </a:xfrm>
        </p:grpSpPr>
        <p:grpSp>
          <p:nvGrpSpPr>
            <p:cNvPr id="153" name="Group 152"/>
            <p:cNvGrpSpPr/>
            <p:nvPr/>
          </p:nvGrpSpPr>
          <p:grpSpPr>
            <a:xfrm>
              <a:off x="890509" y="1899984"/>
              <a:ext cx="7163760" cy="4377151"/>
              <a:chOff x="457200" y="1626322"/>
              <a:chExt cx="7163760" cy="4377151"/>
            </a:xfrm>
          </p:grpSpPr>
          <p:sp>
            <p:nvSpPr>
              <p:cNvPr id="27" name="Rounded Rectangle 26"/>
              <p:cNvSpPr/>
              <p:nvPr/>
            </p:nvSpPr>
            <p:spPr bwMode="auto">
              <a:xfrm>
                <a:off x="2050625" y="2714694"/>
                <a:ext cx="3181609" cy="646986"/>
              </a:xfrm>
              <a:prstGeom prst="roundRect">
                <a:avLst/>
              </a:prstGeom>
              <a:solidFill>
                <a:srgbClr val="FFFF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defRPr/>
                </a:pPr>
                <a:r>
                  <a:rPr lang="en-US" sz="1600" dirty="0" smtClean="0">
                    <a:solidFill>
                      <a:schemeClr val="tx1"/>
                    </a:solidFill>
                    <a:latin typeface="Helvetica"/>
                    <a:cs typeface="Helvetica"/>
                  </a:rPr>
                  <a:t>collective plant organ structure</a:t>
                </a:r>
              </a:p>
              <a:p>
                <a:pPr algn="ctr"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PO:0025007</a:t>
                </a:r>
              </a:p>
            </p:txBody>
          </p:sp>
          <p:grpSp>
            <p:nvGrpSpPr>
              <p:cNvPr id="146" name="Group 145"/>
              <p:cNvGrpSpPr/>
              <p:nvPr/>
            </p:nvGrpSpPr>
            <p:grpSpPr>
              <a:xfrm>
                <a:off x="457200" y="1626322"/>
                <a:ext cx="7163760" cy="4377151"/>
                <a:chOff x="457200" y="1626322"/>
                <a:chExt cx="7163760" cy="4377151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457200" y="1626322"/>
                  <a:ext cx="7163760" cy="4377151"/>
                  <a:chOff x="747420" y="702977"/>
                  <a:chExt cx="5101225" cy="3288978"/>
                </a:xfrm>
              </p:grpSpPr>
              <p:sp>
                <p:nvSpPr>
                  <p:cNvPr id="10" name="Rounded Rectangle 9"/>
                  <p:cNvSpPr/>
                  <p:nvPr/>
                </p:nvSpPr>
                <p:spPr bwMode="auto">
                  <a:xfrm>
                    <a:off x="2384396" y="702977"/>
                    <a:ext cx="1260949" cy="486143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anchor="ctr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plant </a:t>
                    </a: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structure</a:t>
                    </a:r>
                  </a:p>
                  <a:p>
                    <a:pPr algn="ctr">
                      <a:defRPr/>
                    </a:pP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PO:0009011</a:t>
                    </a:r>
                    <a:endParaRPr lang="en-US" sz="1600" dirty="0">
                      <a:solidFill>
                        <a:schemeClr val="tx1"/>
                      </a:solidFill>
                      <a:latin typeface="Helvetica"/>
                      <a:cs typeface="Helvetica"/>
                    </a:endParaRPr>
                  </a:p>
                </p:txBody>
              </p:sp>
              <p:sp>
                <p:nvSpPr>
                  <p:cNvPr id="11" name="Rounded Rectangle 10"/>
                  <p:cNvSpPr/>
                  <p:nvPr/>
                </p:nvSpPr>
                <p:spPr bwMode="auto">
                  <a:xfrm>
                    <a:off x="4246837" y="1527450"/>
                    <a:ext cx="1601808" cy="486143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anchor="ctr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portion of plant </a:t>
                    </a: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tissue</a:t>
                    </a:r>
                  </a:p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PO:0009007</a:t>
                    </a:r>
                  </a:p>
                </p:txBody>
              </p:sp>
              <p:sp>
                <p:nvSpPr>
                  <p:cNvPr id="12" name="Rounded Rectangle 11"/>
                  <p:cNvSpPr/>
                  <p:nvPr/>
                </p:nvSpPr>
                <p:spPr bwMode="auto">
                  <a:xfrm>
                    <a:off x="747420" y="1514726"/>
                    <a:ext cx="1019957" cy="486143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anchor="ctr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plant </a:t>
                    </a: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organ</a:t>
                    </a:r>
                  </a:p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PO:0009008</a:t>
                    </a:r>
                  </a:p>
                </p:txBody>
              </p:sp>
              <p:cxnSp>
                <p:nvCxnSpPr>
                  <p:cNvPr id="13" name="Straight Arrow Connector 12"/>
                  <p:cNvCxnSpPr>
                    <a:stCxn id="12" idx="0"/>
                    <a:endCxn id="10" idx="2"/>
                  </p:cNvCxnSpPr>
                  <p:nvPr/>
                </p:nvCxnSpPr>
                <p:spPr bwMode="auto">
                  <a:xfrm flipV="1">
                    <a:off x="1257399" y="1189120"/>
                    <a:ext cx="1757472" cy="325606"/>
                  </a:xfrm>
                  <a:prstGeom prst="straightConnector1">
                    <a:avLst/>
                  </a:prstGeom>
                  <a:ln w="28575" cap="flat" cmpd="sng" algn="ctr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arrow" w="sm" len="lg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" name="Rounded Rectangle 13"/>
                  <p:cNvSpPr/>
                  <p:nvPr/>
                </p:nvSpPr>
                <p:spPr bwMode="auto">
                  <a:xfrm>
                    <a:off x="4147663" y="3505812"/>
                    <a:ext cx="1521761" cy="486143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anchor="ctr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anther wall </a:t>
                    </a:r>
                    <a:r>
                      <a:rPr lang="en-US" sz="1600" dirty="0" err="1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tapetum</a:t>
                    </a:r>
                    <a:endParaRPr lang="en-US" sz="1600" dirty="0" smtClean="0">
                      <a:solidFill>
                        <a:schemeClr val="tx1"/>
                      </a:solidFill>
                      <a:latin typeface="Helvetica"/>
                      <a:cs typeface="Helvetica"/>
                    </a:endParaRPr>
                  </a:p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PO:0009071</a:t>
                    </a:r>
                  </a:p>
                </p:txBody>
              </p:sp>
              <p:sp>
                <p:nvSpPr>
                  <p:cNvPr id="15" name="Rounded Rectangle 14"/>
                  <p:cNvSpPr/>
                  <p:nvPr/>
                </p:nvSpPr>
                <p:spPr bwMode="auto">
                  <a:xfrm>
                    <a:off x="2004546" y="3505811"/>
                    <a:ext cx="1059784" cy="48614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anchor="ctr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anther</a:t>
                    </a:r>
                  </a:p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PO:0009066</a:t>
                    </a:r>
                  </a:p>
                </p:txBody>
              </p:sp>
              <p:sp>
                <p:nvSpPr>
                  <p:cNvPr id="16" name="Rounded Rectangle 15"/>
                  <p:cNvSpPr/>
                  <p:nvPr/>
                </p:nvSpPr>
                <p:spPr bwMode="auto">
                  <a:xfrm>
                    <a:off x="754522" y="2556506"/>
                    <a:ext cx="1019279" cy="486143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anchor="ctr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stamen</a:t>
                    </a:r>
                  </a:p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PO:0009029</a:t>
                    </a:r>
                  </a:p>
                </p:txBody>
              </p:sp>
              <p:cxnSp>
                <p:nvCxnSpPr>
                  <p:cNvPr id="17" name="Straight Arrow Connector 16"/>
                  <p:cNvCxnSpPr>
                    <a:stCxn id="14" idx="0"/>
                    <a:endCxn id="11" idx="2"/>
                  </p:cNvCxnSpPr>
                  <p:nvPr/>
                </p:nvCxnSpPr>
                <p:spPr bwMode="auto">
                  <a:xfrm flipV="1">
                    <a:off x="4908543" y="2013594"/>
                    <a:ext cx="139198" cy="1492218"/>
                  </a:xfrm>
                  <a:prstGeom prst="straightConnector1">
                    <a:avLst/>
                  </a:prstGeom>
                  <a:ln w="28575" cap="flat" cmpd="sng" algn="ctr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arrow" w="sm" len="lg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Arrow Connector 17"/>
                  <p:cNvCxnSpPr>
                    <a:stCxn id="45" idx="0"/>
                    <a:endCxn id="27" idx="2"/>
                  </p:cNvCxnSpPr>
                  <p:nvPr/>
                </p:nvCxnSpPr>
                <p:spPr bwMode="auto">
                  <a:xfrm flipH="1" flipV="1">
                    <a:off x="3014871" y="2006920"/>
                    <a:ext cx="951922" cy="181568"/>
                  </a:xfrm>
                  <a:prstGeom prst="straightConnector1">
                    <a:avLst/>
                  </a:prstGeom>
                  <a:ln w="28575" cap="flat" cmpd="sng" algn="ctr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arrow" w="sm" len="lg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Arrow Connector 18"/>
                  <p:cNvCxnSpPr>
                    <a:stCxn id="16" idx="0"/>
                    <a:endCxn id="12" idx="2"/>
                  </p:cNvCxnSpPr>
                  <p:nvPr/>
                </p:nvCxnSpPr>
                <p:spPr bwMode="auto">
                  <a:xfrm flipH="1" flipV="1">
                    <a:off x="1257399" y="2000869"/>
                    <a:ext cx="6763" cy="555637"/>
                  </a:xfrm>
                  <a:prstGeom prst="straightConnector1">
                    <a:avLst/>
                  </a:prstGeom>
                  <a:ln w="285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arrow" w="sm" len="lg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Arrow Connector 19"/>
                  <p:cNvCxnSpPr>
                    <a:stCxn id="11" idx="0"/>
                    <a:endCxn id="10" idx="2"/>
                  </p:cNvCxnSpPr>
                  <p:nvPr/>
                </p:nvCxnSpPr>
                <p:spPr bwMode="auto">
                  <a:xfrm flipH="1" flipV="1">
                    <a:off x="3014871" y="1189120"/>
                    <a:ext cx="2032871" cy="338330"/>
                  </a:xfrm>
                  <a:prstGeom prst="straightConnector1">
                    <a:avLst/>
                  </a:prstGeom>
                  <a:ln w="28575" cap="flat" cmpd="sng" algn="ctr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arrow" w="sm" len="lg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Arrow Connector 20"/>
                  <p:cNvCxnSpPr>
                    <a:stCxn id="15" idx="0"/>
                    <a:endCxn id="16" idx="2"/>
                  </p:cNvCxnSpPr>
                  <p:nvPr/>
                </p:nvCxnSpPr>
                <p:spPr bwMode="auto">
                  <a:xfrm flipH="1" flipV="1">
                    <a:off x="1264161" y="3042650"/>
                    <a:ext cx="1270277" cy="463162"/>
                  </a:xfrm>
                  <a:prstGeom prst="straightConnector1">
                    <a:avLst/>
                  </a:prstGeom>
                  <a:ln w="28575" cap="flat" cmpd="sng" algn="ctr">
                    <a:solidFill>
                      <a:srgbClr val="FF6600"/>
                    </a:solidFill>
                    <a:prstDash val="solid"/>
                    <a:round/>
                    <a:headEnd type="none" w="med" len="med"/>
                    <a:tailEnd type="arrow" w="sm" len="lg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" name="Rounded Rectangle 44"/>
                <p:cNvSpPr/>
                <p:nvPr/>
              </p:nvSpPr>
              <p:spPr bwMode="auto">
                <a:xfrm>
                  <a:off x="4205206" y="3603320"/>
                  <a:ext cx="1546056" cy="646986"/>
                </a:xfrm>
                <a:prstGeom prst="round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600" dirty="0" smtClean="0">
                      <a:solidFill>
                        <a:schemeClr val="tx1"/>
                      </a:solidFill>
                      <a:latin typeface="Helvetica"/>
                      <a:cs typeface="Helvetica"/>
                    </a:rPr>
                    <a:t>flower</a:t>
                  </a:r>
                </a:p>
                <a:p>
                  <a:pPr algn="ctr">
                    <a:defRPr/>
                  </a:pPr>
                  <a:r>
                    <a:rPr lang="en-US" sz="1600" dirty="0">
                      <a:solidFill>
                        <a:schemeClr val="tx1"/>
                      </a:solidFill>
                      <a:latin typeface="Helvetica"/>
                      <a:cs typeface="Helvetica"/>
                    </a:rPr>
                    <a:t>PO:0009046</a:t>
                  </a:r>
                </a:p>
              </p:txBody>
            </p:sp>
          </p:grpSp>
          <p:sp>
            <p:nvSpPr>
              <p:cNvPr id="53" name="Rounded Rectangle 52"/>
              <p:cNvSpPr/>
              <p:nvPr/>
            </p:nvSpPr>
            <p:spPr bwMode="auto">
              <a:xfrm>
                <a:off x="2390416" y="4093101"/>
                <a:ext cx="1590805" cy="646986"/>
              </a:xfrm>
              <a:prstGeom prst="round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defRPr/>
                </a:pPr>
                <a:r>
                  <a:rPr lang="en-US" sz="1600" dirty="0" smtClean="0">
                    <a:solidFill>
                      <a:schemeClr val="tx1"/>
                    </a:solidFill>
                    <a:latin typeface="Helvetica"/>
                    <a:cs typeface="Helvetica"/>
                  </a:rPr>
                  <a:t>androecium</a:t>
                </a:r>
              </a:p>
              <a:p>
                <a:pPr algn="ctr"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PO:0009061</a:t>
                </a:r>
              </a:p>
            </p:txBody>
          </p:sp>
          <p:sp>
            <p:nvSpPr>
              <p:cNvPr id="62" name="Rounded Rectangle 61"/>
              <p:cNvSpPr/>
              <p:nvPr/>
            </p:nvSpPr>
            <p:spPr bwMode="auto">
              <a:xfrm>
                <a:off x="467173" y="5356486"/>
                <a:ext cx="1395370" cy="646986"/>
              </a:xfrm>
              <a:prstGeom prst="round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defRPr/>
                </a:pPr>
                <a:r>
                  <a:rPr lang="en-US" sz="1600" dirty="0" smtClean="0">
                    <a:solidFill>
                      <a:schemeClr val="tx1"/>
                    </a:solidFill>
                    <a:latin typeface="Helvetica"/>
                    <a:cs typeface="Helvetica"/>
                  </a:rPr>
                  <a:t>filament</a:t>
                </a:r>
              </a:p>
              <a:p>
                <a:pPr algn="ctr"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PO:0009067</a:t>
                </a:r>
              </a:p>
            </p:txBody>
          </p:sp>
          <p:cxnSp>
            <p:nvCxnSpPr>
              <p:cNvPr id="90" name="Straight Arrow Connector 89"/>
              <p:cNvCxnSpPr>
                <a:stCxn id="53" idx="3"/>
                <a:endCxn id="45" idx="2"/>
              </p:cNvCxnSpPr>
              <p:nvPr/>
            </p:nvCxnSpPr>
            <p:spPr bwMode="auto">
              <a:xfrm flipV="1">
                <a:off x="3981221" y="4250306"/>
                <a:ext cx="997013" cy="166288"/>
              </a:xfrm>
              <a:prstGeom prst="straightConnector1">
                <a:avLst/>
              </a:prstGeom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Arrow Connector 92"/>
              <p:cNvCxnSpPr>
                <a:stCxn id="62" idx="0"/>
                <a:endCxn id="16" idx="2"/>
              </p:cNvCxnSpPr>
              <p:nvPr/>
            </p:nvCxnSpPr>
            <p:spPr bwMode="auto">
              <a:xfrm flipV="1">
                <a:off x="1164858" y="4740086"/>
                <a:ext cx="18013" cy="616400"/>
              </a:xfrm>
              <a:prstGeom prst="straightConnector1">
                <a:avLst/>
              </a:prstGeom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/>
              <p:cNvCxnSpPr>
                <a:stCxn id="53" idx="0"/>
                <a:endCxn id="27" idx="2"/>
              </p:cNvCxnSpPr>
              <p:nvPr/>
            </p:nvCxnSpPr>
            <p:spPr bwMode="auto">
              <a:xfrm flipV="1">
                <a:off x="3185819" y="3361680"/>
                <a:ext cx="455611" cy="731421"/>
              </a:xfrm>
              <a:prstGeom prst="straightConnector1">
                <a:avLst/>
              </a:prstGeom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Arrow Connector 109"/>
              <p:cNvCxnSpPr>
                <a:stCxn id="16" idx="3"/>
                <a:endCxn id="53" idx="1"/>
              </p:cNvCxnSpPr>
              <p:nvPr/>
            </p:nvCxnSpPr>
            <p:spPr bwMode="auto">
              <a:xfrm>
                <a:off x="1898568" y="4416593"/>
                <a:ext cx="491848" cy="1"/>
              </a:xfrm>
              <a:prstGeom prst="straightConnector1">
                <a:avLst/>
              </a:prstGeom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Arrow Connector 112"/>
              <p:cNvCxnSpPr>
                <a:stCxn id="14" idx="1"/>
                <a:endCxn id="15" idx="3"/>
              </p:cNvCxnSpPr>
              <p:nvPr/>
            </p:nvCxnSpPr>
            <p:spPr bwMode="auto">
              <a:xfrm flipH="1" flipV="1">
                <a:off x="3710886" y="5679979"/>
                <a:ext cx="1521348" cy="1"/>
              </a:xfrm>
              <a:prstGeom prst="straightConnector1">
                <a:avLst/>
              </a:prstGeom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Arrow Connector 120"/>
              <p:cNvCxnSpPr>
                <a:stCxn id="27" idx="0"/>
                <a:endCxn id="10" idx="2"/>
              </p:cNvCxnSpPr>
              <p:nvPr/>
            </p:nvCxnSpPr>
            <p:spPr bwMode="auto">
              <a:xfrm flipV="1">
                <a:off x="3641430" y="2273308"/>
                <a:ext cx="0" cy="441386"/>
              </a:xfrm>
              <a:prstGeom prst="straightConnector1">
                <a:avLst/>
              </a:prstGeom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1" name="Straight Arrow Connector 180"/>
            <p:cNvCxnSpPr/>
            <p:nvPr/>
          </p:nvCxnSpPr>
          <p:spPr bwMode="auto">
            <a:xfrm>
              <a:off x="1066250" y="1810900"/>
              <a:ext cx="674392" cy="0"/>
            </a:xfrm>
            <a:prstGeom prst="straightConnector1">
              <a:avLst/>
            </a:prstGeom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 w="sm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Arrow Connector 182"/>
            <p:cNvCxnSpPr/>
            <p:nvPr/>
          </p:nvCxnSpPr>
          <p:spPr bwMode="auto">
            <a:xfrm flipV="1">
              <a:off x="1066250" y="2068314"/>
              <a:ext cx="674392" cy="2"/>
            </a:xfrm>
            <a:prstGeom prst="straightConnector1">
              <a:avLst/>
            </a:prstGeom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 w="sm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TextBox 187"/>
            <p:cNvSpPr txBox="1"/>
            <p:nvPr/>
          </p:nvSpPr>
          <p:spPr>
            <a:xfrm>
              <a:off x="206697" y="1607596"/>
              <a:ext cx="938291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 smtClean="0">
                  <a:solidFill>
                    <a:srgbClr val="FFFFFF"/>
                  </a:solidFill>
                </a:rPr>
                <a:t>is_a</a:t>
              </a:r>
              <a:endParaRPr lang="en-US" sz="1600" b="1" dirty="0" smtClean="0">
                <a:solidFill>
                  <a:srgbClr val="FFFFFF"/>
                </a:solidFill>
              </a:endParaRPr>
            </a:p>
            <a:p>
              <a:r>
                <a:rPr lang="en-US" sz="1600" b="1" dirty="0" err="1" smtClean="0">
                  <a:solidFill>
                    <a:srgbClr val="FF6600"/>
                  </a:solidFill>
                </a:rPr>
                <a:t>part_of</a:t>
              </a:r>
              <a:endParaRPr lang="en-US" sz="1600" b="1" dirty="0">
                <a:solidFill>
                  <a:srgbClr val="FF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2855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" y="189973"/>
            <a:ext cx="9007768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Genes or phenotypes are associated to terms to create annotations</a:t>
            </a:r>
            <a:endParaRPr lang="en-US" dirty="0">
              <a:solidFill>
                <a:srgbClr val="FAFF82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206697" y="1607596"/>
            <a:ext cx="7847572" cy="4669539"/>
            <a:chOff x="206697" y="1607596"/>
            <a:chExt cx="7847572" cy="4669539"/>
          </a:xfrm>
        </p:grpSpPr>
        <p:grpSp>
          <p:nvGrpSpPr>
            <p:cNvPr id="33" name="Group 32"/>
            <p:cNvGrpSpPr/>
            <p:nvPr/>
          </p:nvGrpSpPr>
          <p:grpSpPr>
            <a:xfrm>
              <a:off x="890509" y="1899984"/>
              <a:ext cx="7163760" cy="4377151"/>
              <a:chOff x="457200" y="1626322"/>
              <a:chExt cx="7163760" cy="4377151"/>
            </a:xfrm>
          </p:grpSpPr>
          <p:sp>
            <p:nvSpPr>
              <p:cNvPr id="37" name="Rounded Rectangle 36"/>
              <p:cNvSpPr/>
              <p:nvPr/>
            </p:nvSpPr>
            <p:spPr bwMode="auto">
              <a:xfrm>
                <a:off x="2050625" y="2714694"/>
                <a:ext cx="3181609" cy="646986"/>
              </a:xfrm>
              <a:prstGeom prst="roundRect">
                <a:avLst/>
              </a:prstGeom>
              <a:solidFill>
                <a:srgbClr val="FFFF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defRPr/>
                </a:pPr>
                <a:r>
                  <a:rPr lang="en-US" sz="1600" dirty="0" smtClean="0">
                    <a:solidFill>
                      <a:schemeClr val="tx1"/>
                    </a:solidFill>
                    <a:latin typeface="Helvetica"/>
                    <a:cs typeface="Helvetica"/>
                  </a:rPr>
                  <a:t>collective plant organ structure</a:t>
                </a:r>
              </a:p>
              <a:p>
                <a:pPr algn="ctr"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PO:0025007</a:t>
                </a:r>
              </a:p>
            </p:txBody>
          </p:sp>
          <p:grpSp>
            <p:nvGrpSpPr>
              <p:cNvPr id="38" name="Group 37"/>
              <p:cNvGrpSpPr/>
              <p:nvPr/>
            </p:nvGrpSpPr>
            <p:grpSpPr>
              <a:xfrm>
                <a:off x="457200" y="1626322"/>
                <a:ext cx="7163760" cy="4377151"/>
                <a:chOff x="457200" y="1626322"/>
                <a:chExt cx="7163760" cy="4377151"/>
              </a:xfrm>
            </p:grpSpPr>
            <p:grpSp>
              <p:nvGrpSpPr>
                <p:cNvPr id="47" name="Group 46"/>
                <p:cNvGrpSpPr/>
                <p:nvPr/>
              </p:nvGrpSpPr>
              <p:grpSpPr>
                <a:xfrm>
                  <a:off x="457200" y="1626322"/>
                  <a:ext cx="7163760" cy="4377151"/>
                  <a:chOff x="747420" y="702977"/>
                  <a:chExt cx="5101225" cy="3288978"/>
                </a:xfrm>
              </p:grpSpPr>
              <p:sp>
                <p:nvSpPr>
                  <p:cNvPr id="49" name="Rounded Rectangle 48"/>
                  <p:cNvSpPr/>
                  <p:nvPr/>
                </p:nvSpPr>
                <p:spPr bwMode="auto">
                  <a:xfrm>
                    <a:off x="2384396" y="702977"/>
                    <a:ext cx="1260949" cy="486143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anchor="ctr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plant </a:t>
                    </a: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structure</a:t>
                    </a:r>
                  </a:p>
                  <a:p>
                    <a:pPr algn="ctr">
                      <a:defRPr/>
                    </a:pP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PO:0009011</a:t>
                    </a:r>
                    <a:endParaRPr lang="en-US" sz="1600" dirty="0">
                      <a:solidFill>
                        <a:schemeClr val="tx1"/>
                      </a:solidFill>
                      <a:latin typeface="Helvetica"/>
                      <a:cs typeface="Helvetica"/>
                    </a:endParaRPr>
                  </a:p>
                </p:txBody>
              </p:sp>
              <p:sp>
                <p:nvSpPr>
                  <p:cNvPr id="50" name="Rounded Rectangle 49"/>
                  <p:cNvSpPr/>
                  <p:nvPr/>
                </p:nvSpPr>
                <p:spPr bwMode="auto">
                  <a:xfrm>
                    <a:off x="4246837" y="1527450"/>
                    <a:ext cx="1601808" cy="486143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anchor="ctr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portion of plant </a:t>
                    </a: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tissue</a:t>
                    </a:r>
                  </a:p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PO:0009007</a:t>
                    </a:r>
                  </a:p>
                </p:txBody>
              </p:sp>
              <p:sp>
                <p:nvSpPr>
                  <p:cNvPr id="51" name="Rounded Rectangle 50"/>
                  <p:cNvSpPr/>
                  <p:nvPr/>
                </p:nvSpPr>
                <p:spPr bwMode="auto">
                  <a:xfrm>
                    <a:off x="747420" y="1514726"/>
                    <a:ext cx="1019957" cy="486143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anchor="ctr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plant </a:t>
                    </a: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organ</a:t>
                    </a:r>
                  </a:p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PO:0009008</a:t>
                    </a:r>
                  </a:p>
                </p:txBody>
              </p:sp>
              <p:cxnSp>
                <p:nvCxnSpPr>
                  <p:cNvPr id="52" name="Straight Arrow Connector 51"/>
                  <p:cNvCxnSpPr>
                    <a:stCxn id="51" idx="0"/>
                    <a:endCxn id="49" idx="2"/>
                  </p:cNvCxnSpPr>
                  <p:nvPr/>
                </p:nvCxnSpPr>
                <p:spPr bwMode="auto">
                  <a:xfrm flipV="1">
                    <a:off x="1257399" y="1189120"/>
                    <a:ext cx="1757472" cy="325606"/>
                  </a:xfrm>
                  <a:prstGeom prst="straightConnector1">
                    <a:avLst/>
                  </a:prstGeom>
                  <a:ln w="28575" cap="flat" cmpd="sng" algn="ctr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arrow" w="sm" len="lg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" name="Rounded Rectangle 52"/>
                  <p:cNvSpPr/>
                  <p:nvPr/>
                </p:nvSpPr>
                <p:spPr bwMode="auto">
                  <a:xfrm>
                    <a:off x="4147663" y="3505812"/>
                    <a:ext cx="1521761" cy="486143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anchor="ctr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anther wall </a:t>
                    </a:r>
                    <a:r>
                      <a:rPr lang="en-US" sz="1600" dirty="0" err="1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tapetum</a:t>
                    </a:r>
                    <a:endParaRPr lang="en-US" sz="1600" dirty="0" smtClean="0">
                      <a:solidFill>
                        <a:schemeClr val="tx1"/>
                      </a:solidFill>
                      <a:latin typeface="Helvetica"/>
                      <a:cs typeface="Helvetica"/>
                    </a:endParaRPr>
                  </a:p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PO:0009071</a:t>
                    </a:r>
                  </a:p>
                </p:txBody>
              </p:sp>
              <p:sp>
                <p:nvSpPr>
                  <p:cNvPr id="54" name="Rounded Rectangle 53"/>
                  <p:cNvSpPr/>
                  <p:nvPr/>
                </p:nvSpPr>
                <p:spPr bwMode="auto">
                  <a:xfrm>
                    <a:off x="2004546" y="3505811"/>
                    <a:ext cx="1059784" cy="48614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anchor="ctr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anther</a:t>
                    </a:r>
                  </a:p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PO:0009066</a:t>
                    </a:r>
                  </a:p>
                </p:txBody>
              </p:sp>
              <p:sp>
                <p:nvSpPr>
                  <p:cNvPr id="55" name="Rounded Rectangle 54"/>
                  <p:cNvSpPr/>
                  <p:nvPr/>
                </p:nvSpPr>
                <p:spPr bwMode="auto">
                  <a:xfrm>
                    <a:off x="754522" y="2556506"/>
                    <a:ext cx="1019279" cy="486143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anchor="ctr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 smtClean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stamen</a:t>
                    </a:r>
                  </a:p>
                  <a:p>
                    <a:pPr algn="ctr">
                      <a:defRPr/>
                    </a:pPr>
                    <a:r>
                      <a:rPr lang="en-US" sz="1600" dirty="0">
                        <a:solidFill>
                          <a:schemeClr val="tx1"/>
                        </a:solidFill>
                        <a:latin typeface="Helvetica"/>
                        <a:cs typeface="Helvetica"/>
                      </a:rPr>
                      <a:t>PO:0009029</a:t>
                    </a:r>
                  </a:p>
                </p:txBody>
              </p:sp>
              <p:cxnSp>
                <p:nvCxnSpPr>
                  <p:cNvPr id="56" name="Straight Arrow Connector 55"/>
                  <p:cNvCxnSpPr>
                    <a:stCxn id="53" idx="0"/>
                    <a:endCxn id="50" idx="2"/>
                  </p:cNvCxnSpPr>
                  <p:nvPr/>
                </p:nvCxnSpPr>
                <p:spPr bwMode="auto">
                  <a:xfrm flipV="1">
                    <a:off x="4908543" y="2013594"/>
                    <a:ext cx="139198" cy="1492218"/>
                  </a:xfrm>
                  <a:prstGeom prst="straightConnector1">
                    <a:avLst/>
                  </a:prstGeom>
                  <a:ln w="28575" cap="flat" cmpd="sng" algn="ctr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arrow" w="sm" len="lg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Arrow Connector 56"/>
                  <p:cNvCxnSpPr>
                    <a:stCxn id="48" idx="0"/>
                    <a:endCxn id="37" idx="2"/>
                  </p:cNvCxnSpPr>
                  <p:nvPr/>
                </p:nvCxnSpPr>
                <p:spPr bwMode="auto">
                  <a:xfrm flipH="1" flipV="1">
                    <a:off x="3014871" y="2006920"/>
                    <a:ext cx="951922" cy="181568"/>
                  </a:xfrm>
                  <a:prstGeom prst="straightConnector1">
                    <a:avLst/>
                  </a:prstGeom>
                  <a:ln w="28575" cap="flat" cmpd="sng" algn="ctr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arrow" w="sm" len="lg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Arrow Connector 57"/>
                  <p:cNvCxnSpPr>
                    <a:stCxn id="55" idx="0"/>
                    <a:endCxn id="51" idx="2"/>
                  </p:cNvCxnSpPr>
                  <p:nvPr/>
                </p:nvCxnSpPr>
                <p:spPr bwMode="auto">
                  <a:xfrm flipH="1" flipV="1">
                    <a:off x="1257399" y="2000869"/>
                    <a:ext cx="6763" cy="555637"/>
                  </a:xfrm>
                  <a:prstGeom prst="straightConnector1">
                    <a:avLst/>
                  </a:prstGeom>
                  <a:ln w="285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arrow" w="sm" len="lg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Arrow Connector 58"/>
                  <p:cNvCxnSpPr>
                    <a:stCxn id="50" idx="0"/>
                    <a:endCxn id="49" idx="2"/>
                  </p:cNvCxnSpPr>
                  <p:nvPr/>
                </p:nvCxnSpPr>
                <p:spPr bwMode="auto">
                  <a:xfrm flipH="1" flipV="1">
                    <a:off x="3014871" y="1189120"/>
                    <a:ext cx="2032871" cy="338330"/>
                  </a:xfrm>
                  <a:prstGeom prst="straightConnector1">
                    <a:avLst/>
                  </a:prstGeom>
                  <a:ln w="28575" cap="flat" cmpd="sng" algn="ctr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arrow" w="sm" len="lg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Arrow Connector 59"/>
                  <p:cNvCxnSpPr>
                    <a:stCxn id="54" idx="0"/>
                    <a:endCxn id="55" idx="2"/>
                  </p:cNvCxnSpPr>
                  <p:nvPr/>
                </p:nvCxnSpPr>
                <p:spPr bwMode="auto">
                  <a:xfrm flipH="1" flipV="1">
                    <a:off x="1264161" y="3042650"/>
                    <a:ext cx="1270277" cy="463162"/>
                  </a:xfrm>
                  <a:prstGeom prst="straightConnector1">
                    <a:avLst/>
                  </a:prstGeom>
                  <a:ln w="28575" cap="flat" cmpd="sng" algn="ctr">
                    <a:solidFill>
                      <a:srgbClr val="FF6600"/>
                    </a:solidFill>
                    <a:prstDash val="solid"/>
                    <a:round/>
                    <a:headEnd type="none" w="med" len="med"/>
                    <a:tailEnd type="arrow" w="sm" len="lg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8" name="Rounded Rectangle 47"/>
                <p:cNvSpPr/>
                <p:nvPr/>
              </p:nvSpPr>
              <p:spPr bwMode="auto">
                <a:xfrm>
                  <a:off x="4205206" y="3603320"/>
                  <a:ext cx="1546056" cy="646986"/>
                </a:xfrm>
                <a:prstGeom prst="round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600" dirty="0" smtClean="0">
                      <a:solidFill>
                        <a:schemeClr val="tx1"/>
                      </a:solidFill>
                      <a:latin typeface="Helvetica"/>
                      <a:cs typeface="Helvetica"/>
                    </a:rPr>
                    <a:t>flower</a:t>
                  </a:r>
                </a:p>
                <a:p>
                  <a:pPr algn="ctr">
                    <a:defRPr/>
                  </a:pPr>
                  <a:r>
                    <a:rPr lang="en-US" sz="1600" dirty="0">
                      <a:solidFill>
                        <a:schemeClr val="tx1"/>
                      </a:solidFill>
                      <a:latin typeface="Helvetica"/>
                      <a:cs typeface="Helvetica"/>
                    </a:rPr>
                    <a:t>PO:0009046</a:t>
                  </a:r>
                </a:p>
              </p:txBody>
            </p:sp>
          </p:grpSp>
          <p:sp>
            <p:nvSpPr>
              <p:cNvPr id="39" name="Rounded Rectangle 38"/>
              <p:cNvSpPr/>
              <p:nvPr/>
            </p:nvSpPr>
            <p:spPr bwMode="auto">
              <a:xfrm>
                <a:off x="2390416" y="4093101"/>
                <a:ext cx="1590805" cy="646986"/>
              </a:xfrm>
              <a:prstGeom prst="round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defRPr/>
                </a:pPr>
                <a:r>
                  <a:rPr lang="en-US" sz="1600" dirty="0" smtClean="0">
                    <a:solidFill>
                      <a:schemeClr val="tx1"/>
                    </a:solidFill>
                    <a:latin typeface="Helvetica"/>
                    <a:cs typeface="Helvetica"/>
                  </a:rPr>
                  <a:t>androecium</a:t>
                </a:r>
              </a:p>
              <a:p>
                <a:pPr algn="ctr"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PO:0009061</a:t>
                </a:r>
              </a:p>
            </p:txBody>
          </p:sp>
          <p:sp>
            <p:nvSpPr>
              <p:cNvPr id="40" name="Rounded Rectangle 39"/>
              <p:cNvSpPr/>
              <p:nvPr/>
            </p:nvSpPr>
            <p:spPr bwMode="auto">
              <a:xfrm>
                <a:off x="467173" y="5356486"/>
                <a:ext cx="1395370" cy="646986"/>
              </a:xfrm>
              <a:prstGeom prst="round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defRPr/>
                </a:pPr>
                <a:r>
                  <a:rPr lang="en-US" sz="1600" dirty="0" smtClean="0">
                    <a:solidFill>
                      <a:schemeClr val="tx1"/>
                    </a:solidFill>
                    <a:latin typeface="Helvetica"/>
                    <a:cs typeface="Helvetica"/>
                  </a:rPr>
                  <a:t>filament</a:t>
                </a:r>
              </a:p>
              <a:p>
                <a:pPr algn="ctr"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PO:0009067</a:t>
                </a:r>
              </a:p>
            </p:txBody>
          </p:sp>
          <p:cxnSp>
            <p:nvCxnSpPr>
              <p:cNvPr id="41" name="Straight Arrow Connector 40"/>
              <p:cNvCxnSpPr>
                <a:stCxn id="39" idx="3"/>
                <a:endCxn id="48" idx="2"/>
              </p:cNvCxnSpPr>
              <p:nvPr/>
            </p:nvCxnSpPr>
            <p:spPr bwMode="auto">
              <a:xfrm flipV="1">
                <a:off x="3981221" y="4250306"/>
                <a:ext cx="997013" cy="166288"/>
              </a:xfrm>
              <a:prstGeom prst="straightConnector1">
                <a:avLst/>
              </a:prstGeom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>
                <a:stCxn id="40" idx="0"/>
                <a:endCxn id="55" idx="2"/>
              </p:cNvCxnSpPr>
              <p:nvPr/>
            </p:nvCxnSpPr>
            <p:spPr bwMode="auto">
              <a:xfrm flipV="1">
                <a:off x="1164858" y="4740086"/>
                <a:ext cx="18013" cy="616400"/>
              </a:xfrm>
              <a:prstGeom prst="straightConnector1">
                <a:avLst/>
              </a:prstGeom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>
                <a:stCxn id="39" idx="0"/>
                <a:endCxn id="37" idx="2"/>
              </p:cNvCxnSpPr>
              <p:nvPr/>
            </p:nvCxnSpPr>
            <p:spPr bwMode="auto">
              <a:xfrm flipV="1">
                <a:off x="3185819" y="3361680"/>
                <a:ext cx="455611" cy="731421"/>
              </a:xfrm>
              <a:prstGeom prst="straightConnector1">
                <a:avLst/>
              </a:prstGeom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>
                <a:stCxn id="55" idx="3"/>
                <a:endCxn id="39" idx="1"/>
              </p:cNvCxnSpPr>
              <p:nvPr/>
            </p:nvCxnSpPr>
            <p:spPr bwMode="auto">
              <a:xfrm>
                <a:off x="1898568" y="4416593"/>
                <a:ext cx="491848" cy="1"/>
              </a:xfrm>
              <a:prstGeom prst="straightConnector1">
                <a:avLst/>
              </a:prstGeom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>
                <a:stCxn id="53" idx="1"/>
                <a:endCxn id="54" idx="3"/>
              </p:cNvCxnSpPr>
              <p:nvPr/>
            </p:nvCxnSpPr>
            <p:spPr bwMode="auto">
              <a:xfrm flipH="1" flipV="1">
                <a:off x="3710886" y="5679979"/>
                <a:ext cx="1521348" cy="1"/>
              </a:xfrm>
              <a:prstGeom prst="straightConnector1">
                <a:avLst/>
              </a:prstGeom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>
                <a:stCxn id="37" idx="0"/>
                <a:endCxn id="49" idx="2"/>
              </p:cNvCxnSpPr>
              <p:nvPr/>
            </p:nvCxnSpPr>
            <p:spPr bwMode="auto">
              <a:xfrm flipV="1">
                <a:off x="3641430" y="2273308"/>
                <a:ext cx="0" cy="441386"/>
              </a:xfrm>
              <a:prstGeom prst="straightConnector1">
                <a:avLst/>
              </a:prstGeom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 w="sm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Arrow Connector 33"/>
            <p:cNvCxnSpPr/>
            <p:nvPr/>
          </p:nvCxnSpPr>
          <p:spPr bwMode="auto">
            <a:xfrm>
              <a:off x="1337178" y="1810900"/>
              <a:ext cx="674392" cy="0"/>
            </a:xfrm>
            <a:prstGeom prst="straightConnector1">
              <a:avLst/>
            </a:prstGeom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 w="sm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 bwMode="auto">
            <a:xfrm flipV="1">
              <a:off x="1337178" y="2068314"/>
              <a:ext cx="674392" cy="2"/>
            </a:xfrm>
            <a:prstGeom prst="straightConnector1">
              <a:avLst/>
            </a:prstGeom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 w="sm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206697" y="1607596"/>
              <a:ext cx="111410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 smtClean="0">
                  <a:solidFill>
                    <a:srgbClr val="FFFFFF"/>
                  </a:solidFill>
                </a:rPr>
                <a:t>is_a</a:t>
              </a:r>
              <a:endParaRPr lang="en-US" sz="1600" b="1" dirty="0" smtClean="0">
                <a:solidFill>
                  <a:srgbClr val="FFFFFF"/>
                </a:solidFill>
              </a:endParaRPr>
            </a:p>
            <a:p>
              <a:r>
                <a:rPr lang="en-US" sz="1600" b="1" dirty="0" err="1" smtClean="0">
                  <a:solidFill>
                    <a:srgbClr val="FF6600"/>
                  </a:solidFill>
                </a:rPr>
                <a:t>part_of</a:t>
              </a:r>
              <a:endParaRPr lang="en-US" sz="1600" b="1" dirty="0" smtClean="0">
                <a:solidFill>
                  <a:srgbClr val="FF6600"/>
                </a:solidFill>
              </a:endParaRPr>
            </a:p>
            <a:p>
              <a:r>
                <a:rPr lang="en-US" sz="1600" b="1" dirty="0" smtClean="0">
                  <a:solidFill>
                    <a:schemeClr val="tx2">
                      <a:lumMod val="40000"/>
                      <a:lumOff val="60000"/>
                    </a:schemeClr>
                  </a:solidFill>
                </a:rPr>
                <a:t>phenotype</a:t>
              </a:r>
            </a:p>
            <a:p>
              <a:r>
                <a:rPr lang="en-US" sz="1600" b="1" dirty="0" smtClean="0">
                  <a:solidFill>
                    <a:srgbClr val="F87979"/>
                  </a:solidFill>
                </a:rPr>
                <a:t>gene</a:t>
              </a:r>
            </a:p>
          </p:txBody>
        </p:sp>
      </p:grpSp>
      <p:sp>
        <p:nvSpPr>
          <p:cNvPr id="61" name="Rounded Rectangle 60"/>
          <p:cNvSpPr/>
          <p:nvPr/>
        </p:nvSpPr>
        <p:spPr bwMode="auto">
          <a:xfrm>
            <a:off x="36882" y="3781236"/>
            <a:ext cx="1094188" cy="37457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  <a:latin typeface="Helvetica"/>
                <a:cs typeface="Helvetica"/>
              </a:rPr>
              <a:t>N6227</a:t>
            </a:r>
            <a:endParaRPr lang="en-US" sz="1600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cxnSp>
        <p:nvCxnSpPr>
          <p:cNvPr id="62" name="Straight Arrow Connector 61"/>
          <p:cNvCxnSpPr>
            <a:stCxn id="61" idx="2"/>
            <a:endCxn id="55" idx="1"/>
          </p:cNvCxnSpPr>
          <p:nvPr/>
        </p:nvCxnSpPr>
        <p:spPr bwMode="auto">
          <a:xfrm>
            <a:off x="583976" y="4155807"/>
            <a:ext cx="316506" cy="534447"/>
          </a:xfrm>
          <a:prstGeom prst="straightConnector1">
            <a:avLst/>
          </a:prstGeom>
          <a:ln w="28575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sm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 bwMode="auto">
          <a:xfrm>
            <a:off x="1360042" y="2324289"/>
            <a:ext cx="549930" cy="0"/>
          </a:xfrm>
          <a:prstGeom prst="straightConnector1">
            <a:avLst/>
          </a:prstGeom>
          <a:ln w="28575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sm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 bwMode="auto">
          <a:xfrm>
            <a:off x="1354111" y="2577672"/>
            <a:ext cx="549930" cy="0"/>
          </a:xfrm>
          <a:prstGeom prst="straightConnector1">
            <a:avLst/>
          </a:prstGeom>
          <a:ln w="28575" cap="flat" cmpd="sng" algn="ctr">
            <a:solidFill>
              <a:srgbClr val="F87979"/>
            </a:solidFill>
            <a:prstDash val="solid"/>
            <a:round/>
            <a:headEnd type="none" w="med" len="med"/>
            <a:tailEnd type="none" w="sm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ounded Rectangle 67"/>
          <p:cNvSpPr/>
          <p:nvPr/>
        </p:nvSpPr>
        <p:spPr bwMode="auto">
          <a:xfrm>
            <a:off x="7317669" y="4523968"/>
            <a:ext cx="1473199" cy="646986"/>
          </a:xfrm>
          <a:prstGeom prst="roundRect">
            <a:avLst/>
          </a:prstGeom>
          <a:solidFill>
            <a:srgbClr val="F8797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  <a:latin typeface="Helvetica"/>
                <a:cs typeface="Helvetica"/>
              </a:rPr>
              <a:t>RPK2</a:t>
            </a:r>
          </a:p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  <a:latin typeface="Helvetica"/>
                <a:cs typeface="Helvetica"/>
              </a:rPr>
              <a:t>(AT3G02130)</a:t>
            </a:r>
            <a:endParaRPr lang="en-US" sz="1600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cxnSp>
        <p:nvCxnSpPr>
          <p:cNvPr id="69" name="Straight Arrow Connector 68"/>
          <p:cNvCxnSpPr/>
          <p:nvPr/>
        </p:nvCxnSpPr>
        <p:spPr bwMode="auto">
          <a:xfrm flipV="1">
            <a:off x="7164713" y="5170955"/>
            <a:ext cx="889556" cy="459194"/>
          </a:xfrm>
          <a:prstGeom prst="straightConnector1">
            <a:avLst/>
          </a:prstGeom>
          <a:ln w="28575" cap="flat" cmpd="sng" algn="ctr">
            <a:solidFill>
              <a:srgbClr val="F87979"/>
            </a:solidFill>
            <a:prstDash val="solid"/>
            <a:round/>
            <a:headEnd type="none" w="med" len="med"/>
            <a:tailEnd type="none" w="sm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873824" y="6395978"/>
            <a:ext cx="408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See next slide for further explanation.</a:t>
            </a:r>
            <a:endParaRPr lang="en-US" dirty="0">
              <a:solidFill>
                <a:srgbClr val="FAFF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380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90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You can search the PO for annotations, using relevant terms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8" y="1676400"/>
            <a:ext cx="8229600" cy="483331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dirty="0" smtClean="0">
                <a:solidFill>
                  <a:srgbClr val="FAFF82"/>
                </a:solidFill>
              </a:rPr>
              <a:t>Annotations are made to the most specific term, but you can search for them using a more general term: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If you search for all mutants in </a:t>
            </a:r>
            <a:r>
              <a:rPr lang="en-US" sz="2800" i="1" dirty="0" smtClean="0">
                <a:solidFill>
                  <a:srgbClr val="FAFF82"/>
                </a:solidFill>
              </a:rPr>
              <a:t>flower</a:t>
            </a:r>
            <a:r>
              <a:rPr lang="en-US" sz="2800" dirty="0" smtClean="0">
                <a:solidFill>
                  <a:srgbClr val="FAFF82"/>
                </a:solidFill>
              </a:rPr>
              <a:t>, you will find </a:t>
            </a:r>
            <a:r>
              <a:rPr lang="en-US" sz="2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N6227</a:t>
            </a:r>
            <a:r>
              <a:rPr lang="en-US" sz="2800" dirty="0" smtClean="0">
                <a:solidFill>
                  <a:srgbClr val="FAFF82"/>
                </a:solidFill>
              </a:rPr>
              <a:t>, because it affects </a:t>
            </a:r>
            <a:r>
              <a:rPr lang="en-US" sz="2800" i="1" dirty="0" smtClean="0">
                <a:solidFill>
                  <a:srgbClr val="FAFF82"/>
                </a:solidFill>
              </a:rPr>
              <a:t>stamen</a:t>
            </a:r>
            <a:r>
              <a:rPr lang="en-US" sz="2800" dirty="0" smtClean="0">
                <a:solidFill>
                  <a:srgbClr val="FAFF82"/>
                </a:solidFill>
              </a:rPr>
              <a:t>, and </a:t>
            </a:r>
            <a:r>
              <a:rPr lang="en-US" sz="2800" i="1" dirty="0" smtClean="0">
                <a:solidFill>
                  <a:srgbClr val="FAFF82"/>
                </a:solidFill>
              </a:rPr>
              <a:t>stamen</a:t>
            </a:r>
            <a:r>
              <a:rPr lang="en-US" sz="2800" dirty="0" smtClean="0">
                <a:solidFill>
                  <a:srgbClr val="FAFF82"/>
                </a:solidFill>
              </a:rPr>
              <a:t> is part of </a:t>
            </a:r>
            <a:r>
              <a:rPr lang="en-US" sz="2800" i="1" dirty="0" smtClean="0">
                <a:solidFill>
                  <a:srgbClr val="FAFF82"/>
                </a:solidFill>
              </a:rPr>
              <a:t>flower</a:t>
            </a:r>
            <a:r>
              <a:rPr lang="en-US" sz="2800" dirty="0" smtClean="0">
                <a:solidFill>
                  <a:srgbClr val="FAFF82"/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If you search for genes expressed in the </a:t>
            </a:r>
            <a:r>
              <a:rPr lang="en-US" sz="2800" i="1" dirty="0" smtClean="0">
                <a:solidFill>
                  <a:srgbClr val="FAFF82"/>
                </a:solidFill>
              </a:rPr>
              <a:t>anther</a:t>
            </a:r>
            <a:r>
              <a:rPr lang="en-US" sz="2800" dirty="0" smtClean="0">
                <a:solidFill>
                  <a:srgbClr val="FAFF82"/>
                </a:solidFill>
              </a:rPr>
              <a:t>, you will find </a:t>
            </a:r>
            <a:r>
              <a:rPr lang="en-US" sz="2800" b="1" dirty="0" smtClean="0">
                <a:solidFill>
                  <a:srgbClr val="F87979"/>
                </a:solidFill>
              </a:rPr>
              <a:t>RPK2</a:t>
            </a:r>
            <a:r>
              <a:rPr lang="en-US" sz="2800" dirty="0" smtClean="0">
                <a:solidFill>
                  <a:srgbClr val="FAFF82"/>
                </a:solidFill>
              </a:rPr>
              <a:t>, because it is expressed in the </a:t>
            </a:r>
            <a:r>
              <a:rPr lang="en-US" sz="2800" i="1" dirty="0" smtClean="0">
                <a:solidFill>
                  <a:srgbClr val="FAFF82"/>
                </a:solidFill>
              </a:rPr>
              <a:t>anther wall </a:t>
            </a:r>
            <a:r>
              <a:rPr lang="en-US" sz="2800" i="1" dirty="0" err="1" smtClean="0">
                <a:solidFill>
                  <a:srgbClr val="FAFF82"/>
                </a:solidFill>
              </a:rPr>
              <a:t>tapetum</a:t>
            </a:r>
            <a:r>
              <a:rPr lang="en-US" sz="2800" dirty="0" smtClean="0">
                <a:solidFill>
                  <a:srgbClr val="FAFF82"/>
                </a:solidFill>
              </a:rPr>
              <a:t>, which is part of </a:t>
            </a:r>
            <a:r>
              <a:rPr lang="en-US" sz="2800" i="1" dirty="0" smtClean="0">
                <a:solidFill>
                  <a:srgbClr val="FAFF82"/>
                </a:solidFill>
              </a:rPr>
              <a:t>anther</a:t>
            </a:r>
            <a:r>
              <a:rPr lang="en-US" sz="2800" dirty="0" smtClean="0">
                <a:solidFill>
                  <a:srgbClr val="FAFF82"/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endParaRPr lang="en-US" sz="2800" dirty="0" smtClean="0">
              <a:solidFill>
                <a:srgbClr val="FAFF82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32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90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What else can YOU do?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8" y="1480509"/>
            <a:ext cx="8060265" cy="5063071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Use our online browser to review terms, definitions, and relationships for accuracy.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Suggest new terms or improvements to existing terms, using the “Feedback” link.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Attend a workshop to learn more about the PO.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solidFill>
                  <a:srgbClr val="FAFF82"/>
                </a:solidFill>
              </a:rPr>
              <a:t>Use PO terms to describe your data in publications and databases.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>
                <a:solidFill>
                  <a:srgbClr val="FAFF82"/>
                </a:solidFill>
              </a:rPr>
              <a:t>If your project is generating data that could use PO annotations, contact us. We will help to guide you through the annotation process.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411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8" y="206906"/>
            <a:ext cx="8449733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What data is available through the Plant Ontology?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8" y="1480509"/>
            <a:ext cx="8229600" cy="526626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dirty="0" smtClean="0">
                <a:solidFill>
                  <a:srgbClr val="FAFF82"/>
                </a:solidFill>
              </a:rPr>
              <a:t>The latest statistics on PO data are available at our Release Notes page: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http</a:t>
            </a:r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://plantontology.org/docs/release_notes/</a:t>
            </a:r>
            <a:r>
              <a:rPr lang="en-US" sz="2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index.html</a:t>
            </a:r>
            <a:endParaRPr lang="en-US" sz="2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>
                <a:solidFill>
                  <a:srgbClr val="FAFF82"/>
                </a:solidFill>
              </a:rPr>
              <a:t>Content as of Release #17 (April 2012):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8EB4E3"/>
                </a:solidFill>
              </a:rPr>
              <a:t>Total </a:t>
            </a:r>
            <a:r>
              <a:rPr lang="en-US" sz="2000" dirty="0" smtClean="0">
                <a:solidFill>
                  <a:srgbClr val="8EB4E3"/>
                </a:solidFill>
              </a:rPr>
              <a:t># terms </a:t>
            </a:r>
            <a:r>
              <a:rPr lang="en-US" sz="2000" dirty="0">
                <a:solidFill>
                  <a:srgbClr val="8EB4E3"/>
                </a:solidFill>
              </a:rPr>
              <a:t>(not including obsoletes</a:t>
            </a:r>
            <a:r>
              <a:rPr lang="en-US" sz="2000" dirty="0" smtClean="0">
                <a:solidFill>
                  <a:srgbClr val="8EB4E3"/>
                </a:solidFill>
              </a:rPr>
              <a:t>): 1,454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 smtClean="0">
                <a:solidFill>
                  <a:srgbClr val="8EB4E3"/>
                </a:solidFill>
              </a:rPr>
              <a:t>Total # terms under plant anatomical entity: 1,181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 smtClean="0">
                <a:solidFill>
                  <a:srgbClr val="8EB4E3"/>
                </a:solidFill>
              </a:rPr>
              <a:t>Total # terms </a:t>
            </a:r>
            <a:r>
              <a:rPr lang="en-US" sz="2000" dirty="0">
                <a:solidFill>
                  <a:srgbClr val="8EB4E3"/>
                </a:solidFill>
              </a:rPr>
              <a:t>under plant s</a:t>
            </a:r>
            <a:r>
              <a:rPr lang="en-US" sz="2000" dirty="0" smtClean="0">
                <a:solidFill>
                  <a:srgbClr val="8EB4E3"/>
                </a:solidFill>
              </a:rPr>
              <a:t>tructure development stage: 271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8EB4E3"/>
                </a:solidFill>
              </a:rPr>
              <a:t>Total </a:t>
            </a:r>
            <a:r>
              <a:rPr lang="en-US" sz="2000" dirty="0" smtClean="0">
                <a:solidFill>
                  <a:srgbClr val="8EB4E3"/>
                </a:solidFill>
              </a:rPr>
              <a:t># </a:t>
            </a:r>
            <a:r>
              <a:rPr lang="en-US" sz="2000" dirty="0">
                <a:solidFill>
                  <a:srgbClr val="8EB4E3"/>
                </a:solidFill>
              </a:rPr>
              <a:t>associations </a:t>
            </a:r>
            <a:r>
              <a:rPr lang="en-US" sz="2000" dirty="0" smtClean="0">
                <a:solidFill>
                  <a:srgbClr val="8EB4E3"/>
                </a:solidFill>
              </a:rPr>
              <a:t>(annotations): 2,175,694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 smtClean="0">
                <a:solidFill>
                  <a:srgbClr val="8EB4E3"/>
                </a:solidFill>
              </a:rPr>
              <a:t>Total # unique </a:t>
            </a:r>
            <a:r>
              <a:rPr lang="en-US" sz="2000" dirty="0">
                <a:solidFill>
                  <a:srgbClr val="8EB4E3"/>
                </a:solidFill>
              </a:rPr>
              <a:t>objects (genes, </a:t>
            </a:r>
            <a:r>
              <a:rPr lang="en-US" sz="2000" dirty="0" err="1">
                <a:solidFill>
                  <a:srgbClr val="8EB4E3"/>
                </a:solidFill>
              </a:rPr>
              <a:t>germplasms</a:t>
            </a:r>
            <a:r>
              <a:rPr lang="en-US" sz="2000" dirty="0">
                <a:solidFill>
                  <a:srgbClr val="8EB4E3"/>
                </a:solidFill>
              </a:rPr>
              <a:t>, </a:t>
            </a:r>
            <a:r>
              <a:rPr lang="en-US" sz="2000" dirty="0" smtClean="0">
                <a:solidFill>
                  <a:srgbClr val="8EB4E3"/>
                </a:solidFill>
              </a:rPr>
              <a:t>QTLs, etc.): 110,950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 smtClean="0">
                <a:solidFill>
                  <a:srgbClr val="8EB4E3"/>
                </a:solidFill>
              </a:rPr>
              <a:t>Total # species with annotations: 22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0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8" y="206906"/>
            <a:ext cx="8449733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AFF82"/>
                </a:solidFill>
              </a:rPr>
              <a:t>Visit the Plant Ontology</a:t>
            </a:r>
            <a:endParaRPr lang="en-US" dirty="0">
              <a:solidFill>
                <a:srgbClr val="FAFF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4" y="1480509"/>
            <a:ext cx="8009469" cy="466629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dirty="0" smtClean="0">
                <a:solidFill>
                  <a:srgbClr val="8EB4E3"/>
                </a:solidFill>
              </a:rPr>
              <a:t>Visit us on the web to view or download the ontology and annotations, send feedback, or learn about the latest developments.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800" dirty="0">
              <a:solidFill>
                <a:srgbClr val="FAFF82"/>
              </a:solidFill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FAFF82"/>
                </a:solidFill>
              </a:rPr>
              <a:t>http</a:t>
            </a:r>
            <a:r>
              <a:rPr lang="en-US" b="1" dirty="0">
                <a:solidFill>
                  <a:srgbClr val="FAFF82"/>
                </a:solidFill>
              </a:rPr>
              <a:t>://</a:t>
            </a:r>
            <a:r>
              <a:rPr lang="en-US" b="1" dirty="0" err="1">
                <a:solidFill>
                  <a:srgbClr val="FAFF82"/>
                </a:solidFill>
              </a:rPr>
              <a:t>plantontology.org</a:t>
            </a:r>
            <a:endParaRPr lang="en-US" b="1" dirty="0">
              <a:solidFill>
                <a:srgbClr val="FAFF82"/>
              </a:solidFill>
            </a:endParaRPr>
          </a:p>
          <a:p>
            <a:pPr marL="0" indent="0" algn="ctr">
              <a:lnSpc>
                <a:spcPct val="120000"/>
              </a:lnSpc>
              <a:buNone/>
            </a:pPr>
            <a:endParaRPr lang="en-US" b="1" dirty="0" smtClean="0">
              <a:solidFill>
                <a:srgbClr val="FAFF82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17638"/>
            <a:ext cx="8229600" cy="0"/>
          </a:xfrm>
          <a:prstGeom prst="line">
            <a:avLst/>
          </a:prstGeom>
          <a:ln w="28575" cmpd="sng">
            <a:solidFill>
              <a:srgbClr val="9A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_logo_2010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23" y="5798510"/>
            <a:ext cx="104764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31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1408</Words>
  <Application>Microsoft Macintosh PowerPoint</Application>
  <PresentationFormat>On-screen Show (4:3)</PresentationFormat>
  <Paragraphs>183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The Plant Ontology</vt:lpstr>
      <vt:lpstr>Introduction to the Plant Ontology</vt:lpstr>
      <vt:lpstr>Project Objectives</vt:lpstr>
      <vt:lpstr>The Plant Ontology Consortium is a collaboration of plant scientists and databases </vt:lpstr>
      <vt:lpstr>Why do we need controlled vocabularies?</vt:lpstr>
      <vt:lpstr>Controlled vocabularies can help to standardize diverse sources of plant data</vt:lpstr>
      <vt:lpstr>Examples of queries using Plant Ontology terms and data</vt:lpstr>
      <vt:lpstr>What do we mean by “annotation”?</vt:lpstr>
      <vt:lpstr>The Plant Ontology covers two major domains or “aspects”:</vt:lpstr>
      <vt:lpstr>plant anatomical entity</vt:lpstr>
      <vt:lpstr>plant structure development stage</vt:lpstr>
      <vt:lpstr>PowerPoint Presentation</vt:lpstr>
      <vt:lpstr>What do we mean by “ontology”?</vt:lpstr>
      <vt:lpstr>How is the Plant Ontology structured?</vt:lpstr>
      <vt:lpstr>How is the Plant Ontology structured?</vt:lpstr>
      <vt:lpstr>A graphical representation of some Plant Ontology terms</vt:lpstr>
      <vt:lpstr>Genes or phenotypes are associated to terms to create annotations</vt:lpstr>
      <vt:lpstr>You can search the PO for annotations, using relevant terms</vt:lpstr>
      <vt:lpstr>What else can YOU do?</vt:lpstr>
      <vt:lpstr>What data is available through the Plant Ontology?</vt:lpstr>
      <vt:lpstr>Visit the Plant Ontology</vt:lpstr>
    </vt:vector>
  </TitlesOfParts>
  <Company>New York Botanical Garden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Plant Ontology</dc:title>
  <dc:creator>Ramona Walls</dc:creator>
  <cp:lastModifiedBy>Ramona Walls</cp:lastModifiedBy>
  <cp:revision>58</cp:revision>
  <dcterms:created xsi:type="dcterms:W3CDTF">2012-07-01T17:16:11Z</dcterms:created>
  <dcterms:modified xsi:type="dcterms:W3CDTF">2012-07-03T17:44:01Z</dcterms:modified>
</cp:coreProperties>
</file>